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5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58" r:id="rId15"/>
    <p:sldId id="300" r:id="rId16"/>
    <p:sldId id="301" r:id="rId17"/>
    <p:sldId id="302" r:id="rId18"/>
    <p:sldId id="273" r:id="rId19"/>
    <p:sldId id="311" r:id="rId20"/>
    <p:sldId id="274" r:id="rId21"/>
    <p:sldId id="312" r:id="rId22"/>
    <p:sldId id="275" r:id="rId23"/>
    <p:sldId id="276" r:id="rId24"/>
    <p:sldId id="277" r:id="rId25"/>
    <p:sldId id="313" r:id="rId26"/>
    <p:sldId id="278" r:id="rId27"/>
    <p:sldId id="314" r:id="rId28"/>
    <p:sldId id="279" r:id="rId29"/>
    <p:sldId id="304" r:id="rId30"/>
    <p:sldId id="305" r:id="rId31"/>
    <p:sldId id="310" r:id="rId32"/>
    <p:sldId id="298" r:id="rId33"/>
    <p:sldId id="299" r:id="rId34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24" autoAdjust="0"/>
    <p:restoredTop sz="94660"/>
  </p:normalViewPr>
  <p:slideViewPr>
    <p:cSldViewPr>
      <p:cViewPr varScale="1">
        <p:scale>
          <a:sx n="126" d="100"/>
          <a:sy n="126" d="100"/>
        </p:scale>
        <p:origin x="-37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452"/>
    </p:cViewPr>
  </p:sorterViewPr>
  <p:notesViewPr>
    <p:cSldViewPr>
      <p:cViewPr varScale="1">
        <p:scale>
          <a:sx n="84" d="100"/>
          <a:sy n="84" d="100"/>
        </p:scale>
        <p:origin x="-2364" y="-78"/>
      </p:cViewPr>
      <p:guideLst>
        <p:guide orient="horz" pos="2928"/>
        <p:guide pos="216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77980AFF-F6E8-4A47-BA58-52C1183D4784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C65B51A9-CD49-447C-BA3B-6608869D3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366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B51A9-CD49-447C-BA3B-6608869D382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4492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B51A9-CD49-447C-BA3B-6608869D382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351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1">
          <a:gsLst>
            <a:gs pos="0">
              <a:schemeClr val="bg2">
                <a:tint val="100000"/>
                <a:shade val="52000"/>
                <a:satMod val="105000"/>
                <a:alpha val="11000"/>
              </a:schemeClr>
            </a:gs>
            <a:gs pos="47500">
              <a:schemeClr val="bg2">
                <a:tint val="90000"/>
                <a:shade val="89000"/>
                <a:satMod val="105000"/>
              </a:schemeClr>
            </a:gs>
            <a:gs pos="58500">
              <a:schemeClr val="bg2">
                <a:tint val="85000"/>
                <a:shade val="89000"/>
                <a:satMod val="105000"/>
              </a:schemeClr>
            </a:gs>
            <a:gs pos="100000">
              <a:schemeClr val="bg2">
                <a:tint val="100000"/>
                <a:shade val="52000"/>
                <a:satMod val="105000"/>
              </a:schemeClr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599" y="2819400"/>
            <a:ext cx="8686800" cy="1470025"/>
          </a:xfrm>
        </p:spPr>
        <p:txBody>
          <a:bodyPr anchor="b">
            <a:noAutofit/>
          </a:bodyPr>
          <a:lstStyle>
            <a:lvl1pPr>
              <a:defRPr sz="7200" b="0" cap="none" spc="0">
                <a:ln w="1397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499" y="4800600"/>
            <a:ext cx="8001000" cy="5334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0E6F6-5701-4A95-A410-D1C4669AB8AE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62399" y="4392168"/>
            <a:ext cx="1219200" cy="365125"/>
          </a:xfrm>
        </p:spPr>
        <p:txBody>
          <a:bodyPr/>
          <a:lstStyle>
            <a:lvl1pPr algn="ctr">
              <a:defRPr sz="2400">
                <a:latin typeface="+mj-lt"/>
              </a:defRPr>
            </a:lvl1pPr>
          </a:lstStyle>
          <a:p>
            <a:fld id="{811DB9B8-082D-49D0-8568-0E41828C2254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380"/>
            <a:ext cx="5486411" cy="2033020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fld id="{3DF0E6F6-5701-4A95-A410-D1C4669AB8AE}" type="datetimeFigureOut">
              <a:rPr lang="en-US" smtClean="0"/>
              <a:pPr/>
              <a:t>10/17/2011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DB9B8-082D-49D0-8568-0E41828C22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4591050" y="2409824"/>
            <a:ext cx="6858000" cy="2038351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5400000">
            <a:off x="4668203" y="2570797"/>
            <a:ext cx="6858000" cy="1716405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5200" y="274638"/>
            <a:ext cx="1447800" cy="5851525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274638"/>
            <a:ext cx="6353175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fld id="{3DF0E6F6-5701-4A95-A410-D1C4669AB8AE}" type="datetimeFigureOut">
              <a:rPr lang="en-US" smtClean="0"/>
              <a:pPr/>
              <a:t>10/17/2011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0" y="6356350"/>
            <a:ext cx="762000" cy="365125"/>
          </a:xfrm>
        </p:spPr>
        <p:txBody>
          <a:bodyPr/>
          <a:lstStyle/>
          <a:p>
            <a:fld id="{811DB9B8-082D-49D0-8568-0E41828C225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 rot="5400000">
            <a:off x="3681476" y="3354324"/>
            <a:ext cx="6858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6005041"/>
            <a:ext cx="2362211" cy="87533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3DF0E6F6-5701-4A95-A410-D1C4669AB8AE}" type="datetimeFigureOut">
              <a:rPr lang="en-US" smtClean="0"/>
              <a:pPr algn="r"/>
              <a:t>10/17/2011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DB9B8-082D-49D0-8568-0E41828C22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" y="2819400"/>
            <a:ext cx="8686800" cy="1463040"/>
          </a:xfrm>
        </p:spPr>
        <p:txBody>
          <a:bodyPr anchor="b" anchorCtr="0">
            <a:noAutofit/>
          </a:bodyPr>
          <a:lstStyle>
            <a:lvl1pPr algn="ctr">
              <a:defRPr sz="72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499" y="4800600"/>
            <a:ext cx="8001000" cy="548640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0E6F6-5701-4A95-A410-D1C4669AB8AE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59352" y="4389120"/>
            <a:ext cx="1216152" cy="365125"/>
          </a:xfrm>
        </p:spPr>
        <p:txBody>
          <a:bodyPr/>
          <a:lstStyle>
            <a:lvl1pPr algn="ctr">
              <a:defRPr sz="2400">
                <a:solidFill>
                  <a:srgbClr val="FFFFFF"/>
                </a:solidFill>
              </a:defRPr>
            </a:lvl1pPr>
          </a:lstStyle>
          <a:p>
            <a:fld id="{811DB9B8-082D-49D0-8568-0E41828C2254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278" y="457200"/>
            <a:ext cx="4729651" cy="175259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fld id="{3DF0E6F6-5701-4A95-A410-D1C4669AB8AE}" type="datetimeFigureOut">
              <a:rPr lang="en-US" smtClean="0"/>
              <a:pPr/>
              <a:t>10/17/2011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DB9B8-082D-49D0-8568-0E41828C22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fld id="{3DF0E6F6-5701-4A95-A410-D1C4669AB8AE}" type="datetimeFigureOut">
              <a:rPr lang="en-US" smtClean="0"/>
              <a:pPr/>
              <a:t>10/17/2011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DB9B8-082D-49D0-8568-0E41828C22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fld id="{3DF0E6F6-5701-4A95-A410-D1C4669AB8AE}" type="datetimeFigureOut">
              <a:rPr lang="en-US" smtClean="0"/>
              <a:pPr/>
              <a:t>10/17/2011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DB9B8-082D-49D0-8568-0E41828C22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fld id="{3DF0E6F6-5701-4A95-A410-D1C4669AB8AE}" type="datetimeFigureOut">
              <a:rPr lang="en-US" smtClean="0"/>
              <a:pPr/>
              <a:t>10/17/2011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DB9B8-082D-49D0-8568-0E41828C2254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2780" y="5762798"/>
            <a:ext cx="3048011" cy="11294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5638800" cy="94615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12" y="1719072"/>
            <a:ext cx="8247888" cy="45354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fld id="{3DF0E6F6-5701-4A95-A410-D1C4669AB8AE}" type="datetimeFigureOut">
              <a:rPr lang="en-US" smtClean="0"/>
              <a:pPr/>
              <a:t>10/17/2011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DB9B8-082D-49D0-8568-0E41828C225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74320"/>
            <a:ext cx="2743200" cy="94488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0E6F6-5701-4A95-A410-D1C4669AB8AE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DB9B8-082D-49D0-8568-0E41828C225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5638800" cy="100584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28600"/>
            <a:ext cx="2819400" cy="100584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6880" y="1717040"/>
            <a:ext cx="8249920" cy="4531360"/>
          </a:xfrm>
          <a:solidFill>
            <a:schemeClr val="bg2">
              <a:lumMod val="60000"/>
              <a:lumOff val="40000"/>
              <a:alpha val="31000"/>
            </a:schemeClr>
          </a:solidFill>
          <a:effectLst>
            <a:outerShdw blurRad="76200" dist="38100" dir="3600000" algn="ctr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00584"/>
            <a:ext cx="9144000" cy="1453896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67641"/>
            <a:ext cx="9144000" cy="1154314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2"/>
                </a:solidFill>
              </a:defRPr>
            </a:lvl1pPr>
          </a:lstStyle>
          <a:p>
            <a:fld id="{3DF0E6F6-5701-4A95-A410-D1C4669AB8AE}" type="datetimeFigureOut">
              <a:rPr lang="en-US" smtClean="0"/>
              <a:pPr/>
              <a:t>10/17/2011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811DB9B8-082D-49D0-8568-0E41828C225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1368552"/>
            <a:ext cx="9144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5751447"/>
            <a:ext cx="3349824" cy="1241295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5400" b="0" kern="1200" cap="none" spc="0">
          <a:ln w="13970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6"/>
        </a:buClr>
        <a:buSzPct val="95000"/>
        <a:buFont typeface="Wingdings" pitchFamily="2" charset="2"/>
        <a:buChar char="§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2"/>
        </a:buClr>
        <a:buSzPct val="90000"/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Kansas Education Overview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October 19, 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001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District 7 ~ Kenneth Willard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943600" cy="2438400"/>
          </a:xfrm>
        </p:spPr>
        <p:txBody>
          <a:bodyPr anchor="t" anchorCtr="0">
            <a:normAutofit fontScale="92500" lnSpcReduction="20000"/>
          </a:bodyPr>
          <a:lstStyle/>
          <a:p>
            <a:pPr lvl="0"/>
            <a:r>
              <a:rPr lang="en-US" sz="2400" dirty="0"/>
              <a:t>Counties: Barber, Barton, Comanche, Edwards, Ellsworth, Harper, Harvey, Kingman, Kiowa, Lincoln, McPherson, Pratt, Reno, Rice, Stafford; portions of Clark, Dickinson, Marion, Morris, Sedgwick</a:t>
            </a:r>
          </a:p>
          <a:p>
            <a:pPr lvl="0"/>
            <a:r>
              <a:rPr lang="en-US" sz="2400" dirty="0"/>
              <a:t>Congressional Districts: 1 &amp; 4</a:t>
            </a:r>
          </a:p>
          <a:p>
            <a:pPr lvl="0"/>
            <a:r>
              <a:rPr lang="en-US" sz="2400" dirty="0"/>
              <a:t>State Senate Districts: 31, 33, 34, 35</a:t>
            </a:r>
          </a:p>
          <a:p>
            <a:pPr lvl="0"/>
            <a:r>
              <a:rPr lang="en-US" sz="2400" dirty="0"/>
              <a:t>51 school districts</a:t>
            </a:r>
          </a:p>
        </p:txBody>
      </p:sp>
      <p:pic>
        <p:nvPicPr>
          <p:cNvPr id="11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2149" y="1828800"/>
            <a:ext cx="2410460" cy="33746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145441"/>
            <a:ext cx="5029199" cy="256015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90864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District 8 ~ Dr. Walt Chappell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943600" cy="5181600"/>
          </a:xfrm>
        </p:spPr>
        <p:txBody>
          <a:bodyPr anchor="t" anchorCtr="0">
            <a:normAutofit/>
          </a:bodyPr>
          <a:lstStyle/>
          <a:p>
            <a:pPr lvl="0"/>
            <a:r>
              <a:rPr lang="en-US" sz="2400" dirty="0"/>
              <a:t>Counties: </a:t>
            </a:r>
            <a:r>
              <a:rPr lang="en-US" sz="2400" dirty="0" smtClean="0"/>
              <a:t>A portion </a:t>
            </a:r>
            <a:r>
              <a:rPr lang="en-US" sz="2400" dirty="0"/>
              <a:t>of Sedgwick </a:t>
            </a:r>
          </a:p>
          <a:p>
            <a:pPr lvl="0"/>
            <a:r>
              <a:rPr lang="en-US" sz="2400" dirty="0"/>
              <a:t>Congressional District: 4</a:t>
            </a:r>
          </a:p>
          <a:p>
            <a:pPr lvl="0"/>
            <a:r>
              <a:rPr lang="en-US" sz="2400" dirty="0"/>
              <a:t>State Senate Districts: 25, 28, 29, 30</a:t>
            </a:r>
          </a:p>
          <a:p>
            <a:pPr lvl="0"/>
            <a:r>
              <a:rPr lang="en-US" sz="2400" dirty="0"/>
              <a:t>Four school districts</a:t>
            </a:r>
          </a:p>
        </p:txBody>
      </p:sp>
      <p:pic>
        <p:nvPicPr>
          <p:cNvPr id="11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2149" y="1841501"/>
            <a:ext cx="2410460" cy="33492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145441"/>
            <a:ext cx="5029199" cy="256015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84799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District 9 ~ Jana Shaver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6096000" cy="2438400"/>
          </a:xfrm>
        </p:spPr>
        <p:txBody>
          <a:bodyPr numCol="2" anchor="t" anchorCtr="0">
            <a:normAutofit fontScale="85000" lnSpcReduction="10000"/>
          </a:bodyPr>
          <a:lstStyle/>
          <a:p>
            <a:pPr lvl="0"/>
            <a:r>
              <a:rPr lang="en-US" sz="2400" dirty="0"/>
              <a:t>Counties: Allen, Bourbon, Chase, Chautauqua, Cherokee, Coffey, Crawford, Elk, Labette, Lyon, Montgomery, Neosho, Wilson, Woodson; portions of Anderson, Franklin, Greenwood, Marion, Morris, Osage</a:t>
            </a:r>
          </a:p>
          <a:p>
            <a:pPr lvl="0"/>
            <a:r>
              <a:rPr lang="en-US" sz="2400" dirty="0"/>
              <a:t>Congressional Districts: 1, 2 &amp; 4</a:t>
            </a:r>
          </a:p>
          <a:p>
            <a:pPr lvl="0"/>
            <a:r>
              <a:rPr lang="en-US" sz="2400" dirty="0"/>
              <a:t>State Senate Districts: 13, 14, 15, 17</a:t>
            </a:r>
          </a:p>
          <a:p>
            <a:pPr lvl="0"/>
            <a:r>
              <a:rPr lang="en-US" sz="2400" dirty="0"/>
              <a:t>52 school districts</a:t>
            </a:r>
          </a:p>
        </p:txBody>
      </p:sp>
      <p:pic>
        <p:nvPicPr>
          <p:cNvPr id="11" name="Content Placeholder 3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7" r="10408"/>
          <a:stretch/>
        </p:blipFill>
        <p:spPr>
          <a:xfrm>
            <a:off x="6587066" y="1706880"/>
            <a:ext cx="2404534" cy="37033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145441"/>
            <a:ext cx="5029199" cy="256015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75177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District 10 ~ David Dennis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6096000" cy="5181600"/>
          </a:xfrm>
        </p:spPr>
        <p:txBody>
          <a:bodyPr anchor="t" anchorCtr="0">
            <a:normAutofit/>
          </a:bodyPr>
          <a:lstStyle/>
          <a:p>
            <a:pPr lvl="0"/>
            <a:r>
              <a:rPr lang="en-US" sz="2400" dirty="0"/>
              <a:t>Counties: Butler, Cowley, Sumner; portions of Greenwood, Sedgwick</a:t>
            </a:r>
          </a:p>
          <a:p>
            <a:pPr lvl="0"/>
            <a:r>
              <a:rPr lang="en-US" sz="2400" dirty="0"/>
              <a:t>Congressional Districts: 1 &amp; 4</a:t>
            </a:r>
          </a:p>
          <a:p>
            <a:pPr lvl="0"/>
            <a:r>
              <a:rPr lang="en-US" sz="2400" dirty="0"/>
              <a:t>State Senate Districts: 16, 26, 27, 32</a:t>
            </a:r>
          </a:p>
          <a:p>
            <a:pPr lvl="0"/>
            <a:r>
              <a:rPr lang="en-US" sz="2400" dirty="0"/>
              <a:t>30 school districts</a:t>
            </a:r>
          </a:p>
        </p:txBody>
      </p:sp>
      <p:pic>
        <p:nvPicPr>
          <p:cNvPr id="11" name="Content Placeholder 3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56" t="7943" r="13028" b="22479"/>
          <a:stretch/>
        </p:blipFill>
        <p:spPr>
          <a:xfrm>
            <a:off x="6577584" y="1887400"/>
            <a:ext cx="2414016" cy="3446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145441"/>
            <a:ext cx="5029199" cy="256015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93222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Kansas State Department of Education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2400" dirty="0"/>
              <a:t>Carries out policies of State Board</a:t>
            </a:r>
          </a:p>
          <a:p>
            <a:pPr lvl="0"/>
            <a:r>
              <a:rPr lang="en-US" sz="2400" dirty="0"/>
              <a:t>Assists schools in state &amp; federal compliance</a:t>
            </a:r>
          </a:p>
          <a:p>
            <a:pPr lvl="0"/>
            <a:r>
              <a:rPr lang="en-US" sz="2400" dirty="0"/>
              <a:t>Assists in implementing best practices based on </a:t>
            </a:r>
            <a:r>
              <a:rPr lang="en-US" sz="2400" dirty="0" smtClean="0"/>
              <a:t>research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8698" y="1676400"/>
            <a:ext cx="4037604" cy="3437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9996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Boards of Education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Curriculum/text books</a:t>
            </a:r>
          </a:p>
          <a:p>
            <a:r>
              <a:rPr lang="en-US" dirty="0" smtClean="0"/>
              <a:t>Schedules</a:t>
            </a:r>
          </a:p>
          <a:p>
            <a:r>
              <a:rPr lang="en-US" dirty="0" smtClean="0"/>
              <a:t>Teacher hiring/evaluation</a:t>
            </a:r>
          </a:p>
          <a:p>
            <a:r>
              <a:rPr lang="en-US" dirty="0" smtClean="0"/>
              <a:t>Salaries</a:t>
            </a:r>
            <a:endParaRPr lang="en-US" dirty="0"/>
          </a:p>
        </p:txBody>
      </p:sp>
      <p:pic>
        <p:nvPicPr>
          <p:cNvPr id="4098" name="Picture 2" descr="C:\Users\cfranklin\AppData\Local\Microsoft\Windows\Temporary Internet Files\Content.IE5\I0ALEB3T\MP900443759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676400"/>
            <a:ext cx="342900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4081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United States Department of Education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Foster educational excellence and ensure equal access</a:t>
            </a:r>
          </a:p>
          <a:p>
            <a:r>
              <a:rPr lang="en-US" dirty="0"/>
              <a:t>10% of school funding nationwide </a:t>
            </a:r>
          </a:p>
          <a:p>
            <a:r>
              <a:rPr lang="en-US" dirty="0"/>
              <a:t>Title I</a:t>
            </a:r>
          </a:p>
          <a:p>
            <a:r>
              <a:rPr lang="en-US" dirty="0"/>
              <a:t>Vocational </a:t>
            </a:r>
            <a:r>
              <a:rPr lang="en-US" dirty="0" smtClean="0"/>
              <a:t>Education/Career and Technical Education</a:t>
            </a:r>
            <a:endParaRPr lang="en-US" dirty="0"/>
          </a:p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33589"/>
            <a:ext cx="4038600" cy="3829011"/>
          </a:xfrm>
        </p:spPr>
      </p:pic>
    </p:spTree>
    <p:extLst>
      <p:ext uri="{BB962C8B-B14F-4D97-AF65-F5344CB8AC3E}">
        <p14:creationId xmlns:p14="http://schemas.microsoft.com/office/powerpoint/2010/main" val="3010515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Elementary &amp; Secondary Education Act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ESEA, also known as No Child Left Behind</a:t>
            </a:r>
          </a:p>
          <a:p>
            <a:r>
              <a:rPr lang="en-US" dirty="0"/>
              <a:t>Due to be reauthorized</a:t>
            </a:r>
          </a:p>
          <a:p>
            <a:endParaRPr lang="en-US" dirty="0"/>
          </a:p>
        </p:txBody>
      </p:sp>
      <p:pic>
        <p:nvPicPr>
          <p:cNvPr id="8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752600"/>
            <a:ext cx="41148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708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Blueprint for Reform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College-and career-ready students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Great teachers &amp; great leaders in every school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Equity &amp; opportunity for all students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Raise the bar and reward excellence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Promote innovation &amp; continuous improvement</a:t>
            </a:r>
          </a:p>
          <a:p>
            <a:endParaRPr lang="en-US" dirty="0"/>
          </a:p>
        </p:txBody>
      </p:sp>
      <p:pic>
        <p:nvPicPr>
          <p:cNvPr id="1026" name="Picture 2" descr="C:\Users\cfranklin\AppData\Local\Microsoft\Windows\Temporary Internet Files\Content.IE5\N2P3RSG6\MP900448698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600200"/>
            <a:ext cx="3418524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5601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NCLB Waiver Requirements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College and Career ready standards and assessments</a:t>
            </a:r>
          </a:p>
          <a:p>
            <a:r>
              <a:rPr lang="en-US" dirty="0"/>
              <a:t>Differentiated accountability, recognition and support system</a:t>
            </a:r>
          </a:p>
          <a:p>
            <a:r>
              <a:rPr lang="en-US" dirty="0"/>
              <a:t>Teacher and principal evaluation system</a:t>
            </a:r>
          </a:p>
          <a:p>
            <a:r>
              <a:rPr lang="en-US" dirty="0"/>
              <a:t>Reduction in reporting requirements</a:t>
            </a:r>
          </a:p>
          <a:p>
            <a:endParaRPr lang="en-US" dirty="0"/>
          </a:p>
        </p:txBody>
      </p:sp>
      <p:pic>
        <p:nvPicPr>
          <p:cNvPr id="2050" name="Picture 2" descr="C:\Users\cfranklin\AppData\Local\Microsoft\Windows\Temporary Internet Files\Content.IE5\N2P3RSG6\MP900427658[1]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09792"/>
            <a:ext cx="4038600" cy="4106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5471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Kansas State Board of Education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General Supervision of Public K-12 Schools</a:t>
            </a:r>
          </a:p>
          <a:p>
            <a:pPr lvl="1"/>
            <a:r>
              <a:rPr lang="en-US" sz="2400" dirty="0"/>
              <a:t>Accrediting K-12 schools</a:t>
            </a:r>
          </a:p>
          <a:p>
            <a:pPr lvl="1"/>
            <a:r>
              <a:rPr lang="en-US" sz="2400" dirty="0"/>
              <a:t>Administering &amp; distributing state &amp; federal funds</a:t>
            </a:r>
          </a:p>
          <a:p>
            <a:pPr lvl="1"/>
            <a:r>
              <a:rPr lang="en-US" sz="2400" dirty="0"/>
              <a:t>Certifying teachers, administrators &amp; school specialists</a:t>
            </a:r>
          </a:p>
          <a:p>
            <a:pPr lvl="1"/>
            <a:r>
              <a:rPr lang="en-US" sz="2400" dirty="0"/>
              <a:t>Developing, administering &amp; monitoring state &amp; federal plans</a:t>
            </a:r>
          </a:p>
          <a:p>
            <a:pPr lvl="1"/>
            <a:r>
              <a:rPr lang="en-US" sz="2400" dirty="0"/>
              <a:t>Developing curricular standards</a:t>
            </a:r>
          </a:p>
          <a:p>
            <a:pPr lvl="1"/>
            <a:r>
              <a:rPr lang="en-US" sz="2400" dirty="0"/>
              <a:t>Evaluating &amp; approving teacher education programs</a:t>
            </a:r>
          </a:p>
          <a:p>
            <a:pPr lvl="1"/>
            <a:r>
              <a:rPr lang="en-US" sz="2400" dirty="0"/>
              <a:t>Public hearings: state plans, rules &amp; regulations, transfers of territory, due process appeals</a:t>
            </a:r>
          </a:p>
          <a:p>
            <a:pPr lvl="1"/>
            <a:r>
              <a:rPr lang="en-US" sz="2400" dirty="0"/>
              <a:t>Supervising KSSB &amp; </a:t>
            </a:r>
            <a:r>
              <a:rPr lang="en-US" sz="2400" dirty="0" smtClean="0"/>
              <a:t>KSSD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28342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Core State Standards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47 states and jurisdictions</a:t>
            </a:r>
          </a:p>
          <a:p>
            <a:r>
              <a:rPr lang="en-US" dirty="0" smtClean="0"/>
              <a:t>Coordinated by National Governor’s Association and Council of Chief State School Officers</a:t>
            </a:r>
          </a:p>
          <a:p>
            <a:r>
              <a:rPr lang="en-US" dirty="0" smtClean="0"/>
              <a:t>Standards for English/language arts and mathematics</a:t>
            </a:r>
          </a:p>
          <a:p>
            <a:pPr lvl="1"/>
            <a:r>
              <a:rPr lang="en-US" dirty="0" smtClean="0"/>
              <a:t>Developed in collaboration with teachers, administrators and experts</a:t>
            </a:r>
          </a:p>
          <a:p>
            <a:pPr lvl="1"/>
            <a:r>
              <a:rPr lang="en-US" dirty="0" smtClean="0"/>
              <a:t>Evidence based and internationally benchmarked</a:t>
            </a:r>
          </a:p>
          <a:p>
            <a:pPr lvl="1"/>
            <a:r>
              <a:rPr lang="en-US" dirty="0" smtClean="0"/>
              <a:t>Include content and application of knowledge</a:t>
            </a:r>
          </a:p>
          <a:p>
            <a:endParaRPr lang="en-US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Generation Science Standards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0" y="1676401"/>
            <a:ext cx="5105400" cy="441960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Kansas named a lead state in effort</a:t>
            </a:r>
          </a:p>
          <a:p>
            <a:pPr lvl="1"/>
            <a:r>
              <a:rPr lang="en-US" dirty="0"/>
              <a:t>Help guide standards writing process</a:t>
            </a:r>
          </a:p>
          <a:p>
            <a:pPr lvl="1"/>
            <a:r>
              <a:rPr lang="en-US" dirty="0"/>
              <a:t>Provide feedback and direction </a:t>
            </a:r>
          </a:p>
          <a:p>
            <a:r>
              <a:rPr lang="en-US" dirty="0"/>
              <a:t>Coordinated by National Research Council</a:t>
            </a:r>
          </a:p>
          <a:p>
            <a:r>
              <a:rPr lang="en-US" dirty="0"/>
              <a:t>Standards development process managed by Achieve</a:t>
            </a:r>
          </a:p>
          <a:p>
            <a:r>
              <a:rPr lang="en-US" dirty="0"/>
              <a:t>Focus on defining and integrating science and engineering content and </a:t>
            </a:r>
            <a:r>
              <a:rPr lang="en-US" dirty="0" smtClean="0"/>
              <a:t>practices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1828801"/>
            <a:ext cx="2666999" cy="1213724"/>
          </a:xfrm>
        </p:spPr>
      </p:pic>
    </p:spTree>
    <p:extLst>
      <p:ext uri="{BB962C8B-B14F-4D97-AF65-F5344CB8AC3E}">
        <p14:creationId xmlns:p14="http://schemas.microsoft.com/office/powerpoint/2010/main" val="1787653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Common Core Standards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Advantages</a:t>
            </a:r>
          </a:p>
          <a:p>
            <a:pPr lvl="1"/>
            <a:r>
              <a:rPr lang="en-US" dirty="0" smtClean="0"/>
              <a:t>More focused &amp; more rigorous</a:t>
            </a:r>
          </a:p>
          <a:p>
            <a:pPr lvl="1"/>
            <a:r>
              <a:rPr lang="en-US" dirty="0" smtClean="0"/>
              <a:t>Aligned with college and work expectations</a:t>
            </a:r>
          </a:p>
          <a:p>
            <a:pPr lvl="1"/>
            <a:r>
              <a:rPr lang="en-US" dirty="0" smtClean="0"/>
              <a:t>Build on strengths of current standards</a:t>
            </a:r>
          </a:p>
          <a:p>
            <a:pPr lvl="1"/>
            <a:r>
              <a:rPr lang="en-US" dirty="0" smtClean="0"/>
              <a:t>Can add content to reflect state emphasis</a:t>
            </a:r>
          </a:p>
          <a:p>
            <a:pPr lvl="1"/>
            <a:r>
              <a:rPr lang="en-US" dirty="0" smtClean="0"/>
              <a:t>Can benefit from successful strategies and programs in other states</a:t>
            </a:r>
          </a:p>
          <a:p>
            <a:pPr lvl="1"/>
            <a:r>
              <a:rPr lang="en-US" dirty="0" smtClean="0"/>
              <a:t>Can pool resources for assessment development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SMARTER Balanced 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Consortium of </a:t>
            </a:r>
            <a:r>
              <a:rPr lang="en-US" dirty="0" smtClean="0"/>
              <a:t>29 </a:t>
            </a:r>
            <a:r>
              <a:rPr lang="en-US" dirty="0" smtClean="0"/>
              <a:t>states</a:t>
            </a:r>
          </a:p>
          <a:p>
            <a:r>
              <a:rPr lang="en-US" dirty="0" smtClean="0"/>
              <a:t>Developing next generation of assessments</a:t>
            </a:r>
          </a:p>
          <a:p>
            <a:r>
              <a:rPr lang="en-US" dirty="0" smtClean="0"/>
              <a:t>$160 million federal grant</a:t>
            </a:r>
          </a:p>
        </p:txBody>
      </p:sp>
      <p:pic>
        <p:nvPicPr>
          <p:cNvPr id="10" name="Picture 6" descr="C:\Users\cfranklin\AppData\Local\Microsoft\Windows\Temporary Internet Files\Content.IE5\G15CXG6D\MP900284878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676400"/>
            <a:ext cx="3657600" cy="237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SMARTER Balanced Assessment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Differences from current assessment:</a:t>
            </a:r>
          </a:p>
          <a:p>
            <a:pPr lvl="1"/>
            <a:r>
              <a:rPr lang="en-US" dirty="0"/>
              <a:t>Won’t be all multiple choice</a:t>
            </a:r>
          </a:p>
          <a:p>
            <a:pPr lvl="1"/>
            <a:r>
              <a:rPr lang="en-US" dirty="0"/>
              <a:t>Performance based</a:t>
            </a:r>
          </a:p>
          <a:p>
            <a:pPr lvl="1"/>
            <a:r>
              <a:rPr lang="en-US" dirty="0" smtClean="0"/>
              <a:t>Technology enhanced</a:t>
            </a:r>
          </a:p>
          <a:p>
            <a:pPr lvl="1"/>
            <a:r>
              <a:rPr lang="en-US" dirty="0" smtClean="0"/>
              <a:t>Computer </a:t>
            </a:r>
            <a:r>
              <a:rPr lang="en-US" dirty="0"/>
              <a:t>adaptive</a:t>
            </a:r>
          </a:p>
          <a:p>
            <a:r>
              <a:rPr lang="en-US" dirty="0"/>
              <a:t>Advantages</a:t>
            </a:r>
          </a:p>
          <a:p>
            <a:pPr lvl="1"/>
            <a:r>
              <a:rPr lang="en-US" dirty="0"/>
              <a:t>Addition of performance piece</a:t>
            </a:r>
          </a:p>
          <a:p>
            <a:pPr lvl="1"/>
            <a:r>
              <a:rPr lang="en-US" dirty="0"/>
              <a:t>Won’t have to do one-point-in-time assessment</a:t>
            </a:r>
          </a:p>
          <a:p>
            <a:pPr lvl="1"/>
            <a:r>
              <a:rPr lang="en-US" dirty="0"/>
              <a:t>Share costs to develop assessment</a:t>
            </a:r>
          </a:p>
          <a:p>
            <a:endParaRPr lang="en-US" dirty="0"/>
          </a:p>
        </p:txBody>
      </p:sp>
      <p:pic>
        <p:nvPicPr>
          <p:cNvPr id="7172" name="Picture 4" descr="C:\Users\cfranklin\AppData\Local\Microsoft\Windows\Temporary Internet Files\Content.IE5\QU0IPRF7\MP900427825[1]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49354"/>
            <a:ext cx="4038600" cy="3627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Differentiated Accountability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Reduce by half the percentage of students in the “all student” group and in each subgroup who perform below standards within six years</a:t>
            </a:r>
          </a:p>
          <a:p>
            <a:r>
              <a:rPr lang="en-US" dirty="0" smtClean="0"/>
              <a:t>Increase in annual performance targets toward a goal of having 100% of students proficient or above by the end of the 2019-2020 school year</a:t>
            </a:r>
          </a:p>
          <a:p>
            <a:r>
              <a:rPr lang="en-US" dirty="0" smtClean="0"/>
              <a:t>Another method that is educationally sound and results in ambitious but achievable annual, measurable objectives for all LEAs, schools and subgroups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39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 smtClean="0"/>
              <a:t>Growth Model</a:t>
            </a:r>
            <a:endParaRPr lang="en-US" sz="4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Accountability measured by set target and progress over time</a:t>
            </a:r>
          </a:p>
          <a:p>
            <a:r>
              <a:rPr lang="en-US" dirty="0"/>
              <a:t>Applies to individual students as well as schools</a:t>
            </a:r>
          </a:p>
          <a:p>
            <a:endParaRPr lang="en-US" dirty="0"/>
          </a:p>
        </p:txBody>
      </p:sp>
      <p:pic>
        <p:nvPicPr>
          <p:cNvPr id="8" name="Picture 2" descr="C:\Users\cfranklin\AppData\Local\Microsoft\Windows\Temporary Internet Files\Content.IE5\E0V2EEG8\MP900435880[1]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6400"/>
            <a:ext cx="4038600" cy="3029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21</a:t>
            </a:r>
            <a:r>
              <a:rPr lang="en-US" baseline="30000" dirty="0" smtClean="0"/>
              <a:t>st</a:t>
            </a:r>
            <a:r>
              <a:rPr lang="en-US" dirty="0" smtClean="0"/>
              <a:t> Century Accreditation Model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Replace Quality Performance Accreditation system</a:t>
            </a:r>
          </a:p>
          <a:p>
            <a:r>
              <a:rPr lang="en-US" dirty="0" smtClean="0"/>
              <a:t>Early stages of development</a:t>
            </a:r>
          </a:p>
          <a:p>
            <a:r>
              <a:rPr lang="en-US" dirty="0" smtClean="0"/>
              <a:t>Working with educators in field</a:t>
            </a:r>
            <a:endParaRPr lang="en-US" dirty="0"/>
          </a:p>
        </p:txBody>
      </p:sp>
      <p:pic>
        <p:nvPicPr>
          <p:cNvPr id="8195" name="Picture 3" descr="C:\Users\cfranklin\AppData\Local\Microsoft\Windows\Temporary Internet Files\Content.IE5\N2P3RSG6\MP900402568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26608" y="2302605"/>
            <a:ext cx="2081784" cy="3121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3993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Teacher/Principal Evaluation</a:t>
            </a:r>
            <a:endParaRPr lang="en-US" dirty="0"/>
          </a:p>
        </p:txBody>
      </p:sp>
      <p:pic>
        <p:nvPicPr>
          <p:cNvPr id="9218" name="Picture 2" descr="C:\Users\cfranklin\Pictures\Microsoft Clip Organizer\MP900439377[1]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828800"/>
            <a:ext cx="4038600" cy="2688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KEEP – Kansas Educator Evaluation Protocol</a:t>
            </a:r>
          </a:p>
          <a:p>
            <a:pPr lvl="1"/>
            <a:r>
              <a:rPr lang="en-US" dirty="0"/>
              <a:t>Being piloted this year</a:t>
            </a:r>
          </a:p>
          <a:p>
            <a:pPr lvl="1"/>
            <a:r>
              <a:rPr lang="en-US" dirty="0"/>
              <a:t>Working to add tie to student growth measures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049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Waiver Flexibility</a:t>
            </a:r>
            <a:endParaRPr lang="en-US" dirty="0"/>
          </a:p>
        </p:txBody>
      </p:sp>
      <p:pic>
        <p:nvPicPr>
          <p:cNvPr id="10242" name="Picture 2" descr="C:\Users\cfranklin\Pictures\Microsoft Clip Organizer\0043319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8585" y="2518598"/>
            <a:ext cx="4035829" cy="2689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2014 timeline for achieving 100% proficiency</a:t>
            </a:r>
          </a:p>
          <a:p>
            <a:r>
              <a:rPr lang="en-US" dirty="0"/>
              <a:t>School improvement requirements</a:t>
            </a:r>
          </a:p>
          <a:p>
            <a:r>
              <a:rPr lang="en-US" dirty="0"/>
              <a:t>Use of federal funds for school improvement</a:t>
            </a:r>
          </a:p>
          <a:p>
            <a:r>
              <a:rPr lang="en-US" dirty="0"/>
              <a:t>Additional flexibility for rural schools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344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Kansas State Board of Education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10 elected Board members</a:t>
            </a:r>
          </a:p>
          <a:p>
            <a:pPr lvl="0"/>
            <a:r>
              <a:rPr lang="en-US" dirty="0"/>
              <a:t>Four-year </a:t>
            </a:r>
            <a:r>
              <a:rPr lang="en-US" dirty="0" smtClean="0"/>
              <a:t>terms</a:t>
            </a:r>
          </a:p>
          <a:p>
            <a:pPr lvl="0"/>
            <a:r>
              <a:rPr lang="en-US" dirty="0" smtClean="0"/>
              <a:t>Membership based on distribution of population among 40 state senate districts</a:t>
            </a:r>
          </a:p>
          <a:p>
            <a:pPr lvl="0"/>
            <a:r>
              <a:rPr lang="en-US" dirty="0" smtClean="0"/>
              <a:t>Four state senate districts per Board district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447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Waiver Timeline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Submission of Waiver</a:t>
            </a:r>
          </a:p>
          <a:p>
            <a:pPr lvl="1"/>
            <a:r>
              <a:rPr lang="en-US" dirty="0" smtClean="0"/>
              <a:t>First opportunity November 2011</a:t>
            </a:r>
            <a:endParaRPr lang="en-US" dirty="0"/>
          </a:p>
          <a:p>
            <a:pPr lvl="1"/>
            <a:r>
              <a:rPr lang="en-US" dirty="0" smtClean="0"/>
              <a:t>Second opportunity February 2012</a:t>
            </a:r>
          </a:p>
          <a:p>
            <a:r>
              <a:rPr lang="en-US" dirty="0" smtClean="0"/>
              <a:t>Response to Waiver</a:t>
            </a:r>
          </a:p>
          <a:p>
            <a:pPr lvl="1"/>
            <a:r>
              <a:rPr lang="en-US" dirty="0" smtClean="0"/>
              <a:t>Expect to know if waiver granted by end of May 2012</a:t>
            </a:r>
          </a:p>
        </p:txBody>
      </p:sp>
      <p:pic>
        <p:nvPicPr>
          <p:cNvPr id="11266" name="Picture 2" descr="C:\Users\cfranklin\AppData\Local\Microsoft\Windows\Temporary Internet Files\Content.IE5\TGO5WZTC\MP900399127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5400" y="1600200"/>
            <a:ext cx="3047999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5782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Need You!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Great Opportunities</a:t>
            </a:r>
          </a:p>
          <a:p>
            <a:r>
              <a:rPr lang="en-US" dirty="0" smtClean="0"/>
              <a:t>Great Challenges</a:t>
            </a:r>
            <a:endParaRPr lang="en-US" dirty="0"/>
          </a:p>
        </p:txBody>
      </p:sp>
      <p:pic>
        <p:nvPicPr>
          <p:cNvPr id="17" name="Content Placeholder 1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844" y="1600200"/>
            <a:ext cx="3083312" cy="4525963"/>
          </a:xfrm>
        </p:spPr>
      </p:pic>
    </p:spTree>
    <p:extLst>
      <p:ext uri="{BB962C8B-B14F-4D97-AF65-F5344CB8AC3E}">
        <p14:creationId xmlns:p14="http://schemas.microsoft.com/office/powerpoint/2010/main" val="1823517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Picture 2" descr="C:\Users\cfranklin\AppData\Local\Microsoft\Windows\Temporary Internet Files\Content.IE5\E0V2EEG8\MP900315598[1]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07" b="11507"/>
          <a:stretch>
            <a:fillRect/>
          </a:stretch>
        </p:blipFill>
        <p:spPr bwMode="auto">
          <a:xfrm>
            <a:off x="838200" y="1752600"/>
            <a:ext cx="7640320" cy="4196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4399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61" b="8861"/>
          <a:stretch>
            <a:fillRect/>
          </a:stretch>
        </p:blipFill>
        <p:spPr>
          <a:xfrm>
            <a:off x="838200" y="1676400"/>
            <a:ext cx="7716520" cy="4238385"/>
          </a:xfrm>
        </p:spPr>
      </p:pic>
    </p:spTree>
    <p:extLst>
      <p:ext uri="{BB962C8B-B14F-4D97-AF65-F5344CB8AC3E}">
        <p14:creationId xmlns:p14="http://schemas.microsoft.com/office/powerpoint/2010/main" val="4093058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District 1 ~ Janet Waugh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562600" cy="4525963"/>
          </a:xfrm>
        </p:spPr>
        <p:txBody>
          <a:bodyPr anchor="t" anchorCtr="0">
            <a:normAutofit/>
          </a:bodyPr>
          <a:lstStyle/>
          <a:p>
            <a:pPr lvl="0"/>
            <a:r>
              <a:rPr lang="en-US" sz="2400" dirty="0"/>
              <a:t>Counties: Jefferson Leavenworth; portions of Douglas, Wyandotte</a:t>
            </a:r>
          </a:p>
          <a:p>
            <a:pPr lvl="0"/>
            <a:r>
              <a:rPr lang="en-US" sz="2400" dirty="0"/>
              <a:t>Congressional Districts: 2 &amp; 3</a:t>
            </a:r>
          </a:p>
          <a:p>
            <a:pPr lvl="0"/>
            <a:r>
              <a:rPr lang="en-US" sz="2400" dirty="0"/>
              <a:t>State Senate Districts: 3, 4, 5, 6</a:t>
            </a:r>
          </a:p>
          <a:p>
            <a:pPr lvl="0"/>
            <a:r>
              <a:rPr lang="en-US" sz="2400" dirty="0"/>
              <a:t>19 school </a:t>
            </a:r>
            <a:r>
              <a:rPr lang="en-US" sz="2400" dirty="0" smtClean="0"/>
              <a:t>districts</a:t>
            </a:r>
            <a:endParaRPr lang="en-US" sz="2400" dirty="0"/>
          </a:p>
        </p:txBody>
      </p:sp>
      <p:pic>
        <p:nvPicPr>
          <p:cNvPr id="11" name="Content Placeholder 3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61" t="2690" r="13617" b="24761"/>
          <a:stretch/>
        </p:blipFill>
        <p:spPr>
          <a:xfrm>
            <a:off x="6324600" y="1828800"/>
            <a:ext cx="2659042" cy="37033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145441"/>
            <a:ext cx="5029199" cy="256015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51816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District 2 ~ Sue Storm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791200" cy="4525963"/>
          </a:xfrm>
        </p:spPr>
        <p:txBody>
          <a:bodyPr anchor="t" anchorCtr="0">
            <a:normAutofit/>
          </a:bodyPr>
          <a:lstStyle/>
          <a:p>
            <a:pPr lvl="0"/>
            <a:r>
              <a:rPr lang="en-US" sz="2400" dirty="0"/>
              <a:t>Counties: Portions of Johnson and Wyandotte</a:t>
            </a:r>
          </a:p>
          <a:p>
            <a:pPr lvl="0"/>
            <a:r>
              <a:rPr lang="en-US" sz="2400" dirty="0"/>
              <a:t>Congressional District: 3</a:t>
            </a:r>
          </a:p>
          <a:p>
            <a:pPr lvl="0"/>
            <a:r>
              <a:rPr lang="en-US" sz="2400" dirty="0"/>
              <a:t>State Senate Districts: 7, 8, 10, 11</a:t>
            </a:r>
          </a:p>
          <a:p>
            <a:pPr lvl="0"/>
            <a:r>
              <a:rPr lang="en-US" sz="2400" dirty="0"/>
              <a:t>Three school districts</a:t>
            </a:r>
          </a:p>
        </p:txBody>
      </p:sp>
      <p:pic>
        <p:nvPicPr>
          <p:cNvPr id="11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1935480"/>
            <a:ext cx="2534232" cy="37033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157044"/>
            <a:ext cx="5029200" cy="253695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64086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District 3 ~ John W. Bacon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562600" cy="4525963"/>
          </a:xfrm>
        </p:spPr>
        <p:txBody>
          <a:bodyPr anchor="t" anchorCtr="0">
            <a:normAutofit/>
          </a:bodyPr>
          <a:lstStyle/>
          <a:p>
            <a:pPr lvl="0"/>
            <a:r>
              <a:rPr lang="en-US" sz="2400" dirty="0"/>
              <a:t>Counties: </a:t>
            </a:r>
            <a:r>
              <a:rPr lang="en-US" sz="2400" dirty="0" smtClean="0"/>
              <a:t>Linn</a:t>
            </a:r>
            <a:r>
              <a:rPr lang="en-US" sz="2400" dirty="0"/>
              <a:t>, Miami; portions of Anderson, Franklin, Johnson</a:t>
            </a:r>
          </a:p>
          <a:p>
            <a:pPr lvl="0"/>
            <a:r>
              <a:rPr lang="en-US" sz="2400" dirty="0"/>
              <a:t>Congressional Districts: </a:t>
            </a:r>
            <a:r>
              <a:rPr lang="en-US" sz="2400" dirty="0" smtClean="0"/>
              <a:t>2 </a:t>
            </a:r>
            <a:r>
              <a:rPr lang="en-US" sz="2400" dirty="0"/>
              <a:t>&amp; 3</a:t>
            </a:r>
          </a:p>
          <a:p>
            <a:pPr lvl="0"/>
            <a:r>
              <a:rPr lang="en-US" sz="2400" dirty="0"/>
              <a:t>State Senate Districts: </a:t>
            </a:r>
            <a:r>
              <a:rPr lang="en-US" sz="2400" dirty="0" smtClean="0"/>
              <a:t>9</a:t>
            </a:r>
            <a:r>
              <a:rPr lang="en-US" sz="2400" dirty="0"/>
              <a:t>, 12, 23, 37</a:t>
            </a:r>
          </a:p>
          <a:p>
            <a:pPr lvl="0"/>
            <a:r>
              <a:rPr lang="en-US" sz="2400" dirty="0"/>
              <a:t>17 school districts</a:t>
            </a:r>
          </a:p>
        </p:txBody>
      </p:sp>
      <p:pic>
        <p:nvPicPr>
          <p:cNvPr id="11" name="Content Placeholder 3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1" t="6485" r="19465" b="20277"/>
          <a:stretch/>
        </p:blipFill>
        <p:spPr>
          <a:xfrm>
            <a:off x="6316982" y="1752600"/>
            <a:ext cx="2674618" cy="37033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145441"/>
            <a:ext cx="5029199" cy="256015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9878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District 4 ~ Carolyn </a:t>
            </a:r>
            <a:r>
              <a:rPr lang="en-US" dirty="0" err="1" smtClean="0"/>
              <a:t>Wims</a:t>
            </a:r>
            <a:r>
              <a:rPr lang="en-US" dirty="0" smtClean="0"/>
              <a:t>-Campbell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791200" cy="4525963"/>
          </a:xfrm>
        </p:spPr>
        <p:txBody>
          <a:bodyPr anchor="t" anchorCtr="0">
            <a:normAutofit/>
          </a:bodyPr>
          <a:lstStyle/>
          <a:p>
            <a:pPr lvl="0"/>
            <a:r>
              <a:rPr lang="en-US" sz="2400" dirty="0"/>
              <a:t>Counties: Shawnee, Wabaunsee; portions of Douglas, Osage</a:t>
            </a:r>
          </a:p>
          <a:p>
            <a:pPr lvl="0"/>
            <a:r>
              <a:rPr lang="en-US" sz="2400" dirty="0"/>
              <a:t>Congressional Districts: 2 &amp; 3</a:t>
            </a:r>
          </a:p>
          <a:p>
            <a:pPr lvl="0"/>
            <a:r>
              <a:rPr lang="en-US" sz="2400" dirty="0"/>
              <a:t>State Senate Districts: 2, 18, 19, 20</a:t>
            </a:r>
          </a:p>
          <a:p>
            <a:pPr lvl="0"/>
            <a:r>
              <a:rPr lang="en-US" sz="2400" dirty="0"/>
              <a:t>12 school districts</a:t>
            </a:r>
          </a:p>
        </p:txBody>
      </p:sp>
      <p:pic>
        <p:nvPicPr>
          <p:cNvPr id="11" name="Content Placeholder 3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6" r="5854"/>
          <a:stretch/>
        </p:blipFill>
        <p:spPr>
          <a:xfrm>
            <a:off x="6477000" y="1905000"/>
            <a:ext cx="2497667" cy="37033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145441"/>
            <a:ext cx="5029199" cy="256015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42183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District 5 ~ Sally </a:t>
            </a:r>
            <a:r>
              <a:rPr lang="en-US" dirty="0" err="1" smtClean="0"/>
              <a:t>Cauble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943600" cy="2590800"/>
          </a:xfrm>
        </p:spPr>
        <p:txBody>
          <a:bodyPr numCol="2" anchor="t" anchorCtr="0">
            <a:normAutofit/>
          </a:bodyPr>
          <a:lstStyle/>
          <a:p>
            <a:pPr lvl="0"/>
            <a:r>
              <a:rPr lang="en-US" sz="1600" dirty="0">
                <a:latin typeface="Franklin Gothic Book" pitchFamily="34" charset="0"/>
              </a:rPr>
              <a:t>Counties: Cheyenne, Decatur, Ellis, Finney, Ford, Gove, Graham, Grant, Gray, Greeley, Hamilton, Haskell, Hodgeman, Kearny, Lane, Logan, Meade, Mitchell, Morton, Ness, Norton, Osborne, Pawnee, Phillips, Rawlins, Rooks, Rush, Russell, Scott, Seward, Sheridan, Sherman, Smith, Stanton, Thomas, Trego, Wallace, Wichita; portions of Clark, Jewell</a:t>
            </a:r>
          </a:p>
          <a:p>
            <a:pPr lvl="0"/>
            <a:r>
              <a:rPr lang="en-US" sz="1600" dirty="0">
                <a:latin typeface="Franklin Gothic Book" pitchFamily="34" charset="0"/>
              </a:rPr>
              <a:t>Congressional District: 1</a:t>
            </a:r>
          </a:p>
          <a:p>
            <a:pPr lvl="0"/>
            <a:r>
              <a:rPr lang="en-US" sz="1600" dirty="0">
                <a:latin typeface="Franklin Gothic Book" pitchFamily="34" charset="0"/>
              </a:rPr>
              <a:t>State Senate Districts: 36, 38, 39, 40</a:t>
            </a:r>
          </a:p>
          <a:p>
            <a:pPr lvl="0"/>
            <a:r>
              <a:rPr lang="en-US" sz="1600" dirty="0">
                <a:latin typeface="Franklin Gothic Book" pitchFamily="34" charset="0"/>
              </a:rPr>
              <a:t>73 school districts</a:t>
            </a:r>
          </a:p>
        </p:txBody>
      </p:sp>
      <p:pic>
        <p:nvPicPr>
          <p:cNvPr id="11" name="Content Placeholder 3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9" t="17815" r="3122" b="15903"/>
          <a:stretch/>
        </p:blipFill>
        <p:spPr>
          <a:xfrm rot="16200000">
            <a:off x="5909416" y="2396386"/>
            <a:ext cx="3700570" cy="24129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145441"/>
            <a:ext cx="5029200" cy="256015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71230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District 6 ~ Kathy Martin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943600" cy="2554545"/>
          </a:xfrm>
        </p:spPr>
        <p:txBody>
          <a:bodyPr numCol="2" anchor="t" anchorCtr="0">
            <a:spAutoFit/>
          </a:bodyPr>
          <a:lstStyle/>
          <a:p>
            <a:pPr lvl="0"/>
            <a:r>
              <a:rPr lang="en-US" sz="2000" dirty="0"/>
              <a:t>Counties: Atchison, Brown, Clay, Cloud, Doniphan, Geary, Jackson, Marshall, Nemaha, Ottawa, Pottawatomie, Republic, Riley, Saline, Washington</a:t>
            </a:r>
            <a:r>
              <a:rPr lang="en-US" sz="2000" dirty="0" smtClean="0"/>
              <a:t>;</a:t>
            </a:r>
            <a:br>
              <a:rPr lang="en-US" sz="2000" dirty="0" smtClean="0"/>
            </a:br>
            <a:r>
              <a:rPr lang="en-US" sz="2000" dirty="0" smtClean="0"/>
              <a:t>portions </a:t>
            </a:r>
            <a:r>
              <a:rPr lang="en-US" sz="2000" dirty="0"/>
              <a:t>of Dickinson, Jewell</a:t>
            </a:r>
          </a:p>
          <a:p>
            <a:pPr lvl="0"/>
            <a:r>
              <a:rPr lang="en-US" sz="2000" dirty="0"/>
              <a:t>Congressional Districts: 1 &amp; 2</a:t>
            </a:r>
          </a:p>
          <a:p>
            <a:pPr lvl="0"/>
            <a:r>
              <a:rPr lang="en-US" sz="2000" dirty="0"/>
              <a:t>State Senate Districts: 1, 21, 22, 24</a:t>
            </a:r>
          </a:p>
          <a:p>
            <a:pPr lvl="0"/>
            <a:r>
              <a:rPr lang="en-US" sz="2000" dirty="0"/>
              <a:t>41 school districts</a:t>
            </a:r>
          </a:p>
        </p:txBody>
      </p:sp>
      <p:pic>
        <p:nvPicPr>
          <p:cNvPr id="11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7584" y="1905000"/>
            <a:ext cx="2414016" cy="32984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145441"/>
            <a:ext cx="5029199" cy="256015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87746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catur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Decatur">
      <a:majorFont>
        <a:latin typeface="Bodoni MT Condensed"/>
        <a:ea typeface=""/>
        <a:cs typeface=""/>
        <a:font script="Grek" typeface="Times New Roman"/>
        <a:font script="Cyrl" typeface="Times New Roman"/>
        <a:font script="Jpan" typeface="HG明朝E"/>
        <a:font script="Hang" typeface="HY목각파임B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catur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10000"/>
              </a:schemeClr>
            </a:gs>
            <a:gs pos="47500">
              <a:schemeClr val="phClr">
                <a:tint val="53000"/>
                <a:satMod val="120000"/>
              </a:schemeClr>
            </a:gs>
            <a:gs pos="58500">
              <a:schemeClr val="phClr">
                <a:tint val="53000"/>
                <a:satMod val="120000"/>
              </a:schemeClr>
            </a:gs>
            <a:gs pos="100000">
              <a:schemeClr val="phClr">
                <a:tint val="90000"/>
                <a:satMod val="110000"/>
              </a:schemeClr>
            </a:gs>
          </a:gsLst>
          <a:lin ang="3600000" scaled="1"/>
        </a:gradFill>
        <a:gradFill rotWithShape="1">
          <a:gsLst>
            <a:gs pos="0">
              <a:schemeClr val="phClr">
                <a:shade val="54000"/>
                <a:satMod val="105000"/>
              </a:schemeClr>
            </a:gs>
            <a:gs pos="47500">
              <a:schemeClr val="phClr">
                <a:shade val="88000"/>
                <a:satMod val="105000"/>
              </a:schemeClr>
            </a:gs>
            <a:gs pos="58500">
              <a:schemeClr val="phClr">
                <a:shade val="88000"/>
                <a:satMod val="105000"/>
              </a:schemeClr>
            </a:gs>
            <a:gs pos="100000">
              <a:schemeClr val="phClr">
                <a:shade val="54000"/>
                <a:satMod val="105000"/>
              </a:schemeClr>
            </a:gs>
          </a:gsLst>
          <a:lin ang="36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82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3600000" algn="r" rotWithShape="0">
              <a:srgbClr val="000000">
                <a:alpha val="30000"/>
              </a:srgbClr>
            </a:outerShdw>
          </a:effectLst>
        </a:effectStyle>
        <a:effectStyle>
          <a:effectLst>
            <a:outerShdw blurRad="63500" dist="25400" dir="3600000" algn="r" rotWithShape="0">
              <a:srgbClr val="000000">
                <a:alpha val="36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prstMaterial="flat">
            <a:bevelT w="38100" h="50800" prst="softRound"/>
          </a:sp3d>
        </a:effectStyle>
        <a:effectStyle>
          <a:effectLst>
            <a:outerShdw blurRad="76200" dist="38100" dir="3600000" algn="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contourW="44450" prstMaterial="flat">
            <a:bevelT w="38100" h="508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52000"/>
                <a:satMod val="105000"/>
              </a:schemeClr>
            </a:gs>
            <a:gs pos="47500">
              <a:schemeClr val="phClr">
                <a:tint val="90000"/>
                <a:shade val="89000"/>
                <a:satMod val="105000"/>
              </a:schemeClr>
            </a:gs>
            <a:gs pos="58500">
              <a:schemeClr val="phClr">
                <a:tint val="85000"/>
                <a:shade val="89000"/>
                <a:satMod val="105000"/>
              </a:schemeClr>
            </a:gs>
            <a:gs pos="100000">
              <a:schemeClr val="phClr">
                <a:tint val="100000"/>
                <a:shade val="52000"/>
                <a:satMod val="105000"/>
              </a:schemeClr>
            </a:gs>
          </a:gsLst>
          <a:lin ang="36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5000"/>
                <a:satMod val="120000"/>
              </a:schemeClr>
            </a:duotone>
          </a:blip>
          <a:tile tx="0" ty="0" sx="52000" sy="5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1012</TotalTime>
  <Words>1109</Words>
  <Application>Microsoft Office PowerPoint</Application>
  <PresentationFormat>On-screen Show (4:3)</PresentationFormat>
  <Paragraphs>164</Paragraphs>
  <Slides>33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Decatur</vt:lpstr>
      <vt:lpstr>Kansas Education Overview</vt:lpstr>
      <vt:lpstr>Kansas State Board of Education</vt:lpstr>
      <vt:lpstr>Kansas State Board of Education</vt:lpstr>
      <vt:lpstr>District 1 ~ Janet Waugh</vt:lpstr>
      <vt:lpstr>District 2 ~ Sue Storm</vt:lpstr>
      <vt:lpstr>District 3 ~ John W. Bacon</vt:lpstr>
      <vt:lpstr>District 4 ~ Carolyn Wims-Campbell</vt:lpstr>
      <vt:lpstr>District 5 ~ Sally Cauble</vt:lpstr>
      <vt:lpstr>District 6 ~ Kathy Martin</vt:lpstr>
      <vt:lpstr>District 7 ~ Kenneth Willard</vt:lpstr>
      <vt:lpstr>District 8 ~ Dr. Walt Chappell</vt:lpstr>
      <vt:lpstr>District 9 ~ Jana Shaver</vt:lpstr>
      <vt:lpstr>District 10 ~ David Dennis</vt:lpstr>
      <vt:lpstr>Kansas State Department of Education</vt:lpstr>
      <vt:lpstr>Local Boards of Education</vt:lpstr>
      <vt:lpstr>United States Department of Education</vt:lpstr>
      <vt:lpstr>Elementary &amp; Secondary Education Act</vt:lpstr>
      <vt:lpstr>Blueprint for Reform</vt:lpstr>
      <vt:lpstr>NCLB Waiver Requirements</vt:lpstr>
      <vt:lpstr>Common Core State Standards</vt:lpstr>
      <vt:lpstr>Next Generation Science Standards</vt:lpstr>
      <vt:lpstr> Common Core Standards </vt:lpstr>
      <vt:lpstr>SMARTER Balanced Assessment</vt:lpstr>
      <vt:lpstr>SMARTER Balanced Assessment</vt:lpstr>
      <vt:lpstr>Differentiated Accountability System</vt:lpstr>
      <vt:lpstr>Growth Model</vt:lpstr>
      <vt:lpstr>21st Century Accreditation Model</vt:lpstr>
      <vt:lpstr>Teacher/Principal Evaluation</vt:lpstr>
      <vt:lpstr>Waiver Flexibility</vt:lpstr>
      <vt:lpstr>Waiver Timeline</vt:lpstr>
      <vt:lpstr>We Need You!</vt:lpstr>
      <vt:lpstr>Questions?</vt:lpstr>
      <vt:lpstr>Thank you</vt:lpstr>
    </vt:vector>
  </TitlesOfParts>
  <Company>Ks Dept of Education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Kansas State Board of Education</dc:title>
  <dc:creator>cfranklin</dc:creator>
  <cp:lastModifiedBy>ktoelkes</cp:lastModifiedBy>
  <cp:revision>85</cp:revision>
  <cp:lastPrinted>2011-01-28T00:18:48Z</cp:lastPrinted>
  <dcterms:created xsi:type="dcterms:W3CDTF">2011-01-03T14:53:16Z</dcterms:created>
  <dcterms:modified xsi:type="dcterms:W3CDTF">2011-10-17T18:36:05Z</dcterms:modified>
</cp:coreProperties>
</file>