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24" r:id="rId3"/>
    <p:sldId id="259" r:id="rId4"/>
    <p:sldId id="325" r:id="rId5"/>
    <p:sldId id="267" r:id="rId6"/>
    <p:sldId id="268" r:id="rId7"/>
    <p:sldId id="333" r:id="rId8"/>
    <p:sldId id="269" r:id="rId9"/>
    <p:sldId id="323" r:id="rId10"/>
    <p:sldId id="270" r:id="rId11"/>
    <p:sldId id="291" r:id="rId12"/>
    <p:sldId id="327" r:id="rId13"/>
    <p:sldId id="326" r:id="rId14"/>
    <p:sldId id="284" r:id="rId15"/>
    <p:sldId id="285" r:id="rId16"/>
    <p:sldId id="286" r:id="rId17"/>
    <p:sldId id="287" r:id="rId18"/>
    <p:sldId id="288" r:id="rId19"/>
    <p:sldId id="289" r:id="rId20"/>
    <p:sldId id="290" r:id="rId21"/>
    <p:sldId id="336" r:id="rId22"/>
    <p:sldId id="335" r:id="rId23"/>
    <p:sldId id="355" r:id="rId24"/>
    <p:sldId id="334" r:id="rId25"/>
    <p:sldId id="328" r:id="rId26"/>
    <p:sldId id="294" r:id="rId27"/>
    <p:sldId id="295" r:id="rId28"/>
    <p:sldId id="297" r:id="rId29"/>
    <p:sldId id="298" r:id="rId30"/>
    <p:sldId id="306" r:id="rId31"/>
    <p:sldId id="299" r:id="rId32"/>
    <p:sldId id="337" r:id="rId33"/>
    <p:sldId id="338" r:id="rId34"/>
    <p:sldId id="339" r:id="rId35"/>
    <p:sldId id="300" r:id="rId36"/>
    <p:sldId id="301" r:id="rId37"/>
    <p:sldId id="340" r:id="rId38"/>
    <p:sldId id="347" r:id="rId39"/>
    <p:sldId id="348" r:id="rId40"/>
    <p:sldId id="329" r:id="rId41"/>
    <p:sldId id="342" r:id="rId42"/>
    <p:sldId id="351" r:id="rId43"/>
    <p:sldId id="352" r:id="rId44"/>
    <p:sldId id="343" r:id="rId45"/>
    <p:sldId id="344" r:id="rId46"/>
    <p:sldId id="353" r:id="rId47"/>
    <p:sldId id="330" r:id="rId48"/>
    <p:sldId id="345" r:id="rId49"/>
    <p:sldId id="346" r:id="rId50"/>
    <p:sldId id="315" r:id="rId51"/>
    <p:sldId id="354"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16" r:id="rId65"/>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le Robison" initials="CD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1AD02"/>
    <a:srgbClr val="C8C8C8"/>
    <a:srgbClr val="898989"/>
    <a:srgbClr val="717174"/>
    <a:srgbClr val="E62E26"/>
    <a:srgbClr val="0072BC"/>
    <a:srgbClr val="55A1D2"/>
    <a:srgbClr val="AAD0E9"/>
    <a:srgbClr val="F7B8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22" autoAdjust="0"/>
    <p:restoredTop sz="90413" autoAdjust="0"/>
  </p:normalViewPr>
  <p:slideViewPr>
    <p:cSldViewPr showGuides="1">
      <p:cViewPr varScale="1">
        <p:scale>
          <a:sx n="62" d="100"/>
          <a:sy n="62" d="100"/>
        </p:scale>
        <p:origin x="1152" y="43"/>
      </p:cViewPr>
      <p:guideLst>
        <p:guide orient="horz"/>
        <p:guide/>
      </p:guideLst>
    </p:cSldViewPr>
  </p:slideViewPr>
  <p:outlineViewPr>
    <p:cViewPr>
      <p:scale>
        <a:sx n="33" d="100"/>
        <a:sy n="33" d="100"/>
      </p:scale>
      <p:origin x="0" y="-22206"/>
    </p:cViewPr>
  </p:outlineViewPr>
  <p:notesTextViewPr>
    <p:cViewPr>
      <p:scale>
        <a:sx n="100" d="100"/>
        <a:sy n="100" d="100"/>
      </p:scale>
      <p:origin x="0" y="0"/>
    </p:cViewPr>
  </p:notesTextViewPr>
  <p:sorterViewPr>
    <p:cViewPr varScale="1">
      <p:scale>
        <a:sx n="100" d="100"/>
        <a:sy n="100" d="100"/>
      </p:scale>
      <p:origin x="0" y="-10824"/>
    </p:cViewPr>
  </p:sorterViewPr>
  <p:notesViewPr>
    <p:cSldViewPr>
      <p:cViewPr varScale="1">
        <p:scale>
          <a:sx n="84" d="100"/>
          <a:sy n="84" d="100"/>
        </p:scale>
        <p:origin x="3192" y="9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fr-FR"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cs typeface="+mn-cs"/>
              </a:defRPr>
            </a:lvl1pPr>
          </a:lstStyle>
          <a:p>
            <a:pPr>
              <a:defRPr/>
            </a:pPr>
            <a:fld id="{2A723967-CE7D-4A71-A8B4-FC81B008E3AE}" type="datetimeFigureOut">
              <a:rPr lang="fr-FR"/>
              <a:pPr>
                <a:defRPr/>
              </a:pPr>
              <a:t>26/04/2017</a:t>
            </a:fld>
            <a:endParaRPr lang="fr-FR"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fr-FR"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fr-F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cs typeface="+mn-cs"/>
              </a:defRPr>
            </a:lvl1pPr>
          </a:lstStyle>
          <a:p>
            <a:pPr>
              <a:defRPr/>
            </a:pPr>
            <a:fld id="{9B655695-19F4-4A33-8651-718F84746D26}" type="slidenum">
              <a:rPr lang="fr-FR"/>
              <a:pPr>
                <a:defRPr/>
              </a:pPr>
              <a:t>‹#›</a:t>
            </a:fld>
            <a:endParaRPr lang="fr-FR" dirty="0"/>
          </a:p>
        </p:txBody>
      </p:sp>
    </p:spTree>
    <p:extLst>
      <p:ext uri="{BB962C8B-B14F-4D97-AF65-F5344CB8AC3E}">
        <p14:creationId xmlns:p14="http://schemas.microsoft.com/office/powerpoint/2010/main" val="5178836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C05513-0E51-4783-8611-7C9E8E953936}" type="slidenum">
              <a:rPr lang="en-US" smtClean="0"/>
              <a:pPr/>
              <a:t>7</a:t>
            </a:fld>
            <a:endParaRPr lang="en-US" dirty="0"/>
          </a:p>
        </p:txBody>
      </p:sp>
      <p:sp>
        <p:nvSpPr>
          <p:cNvPr id="5" name="Header Placeholder 4"/>
          <p:cNvSpPr>
            <a:spLocks noGrp="1"/>
          </p:cNvSpPr>
          <p:nvPr>
            <p:ph type="hdr" sz="quarter" idx="11"/>
          </p:nvPr>
        </p:nvSpPr>
        <p:spPr/>
        <p:txBody>
          <a:bodyPr/>
          <a:lstStyle/>
          <a:p>
            <a:r>
              <a:rPr lang="en-US"/>
              <a:t>Accessibility Introduction</a:t>
            </a:r>
          </a:p>
        </p:txBody>
      </p:sp>
    </p:spTree>
    <p:extLst>
      <p:ext uri="{BB962C8B-B14F-4D97-AF65-F5344CB8AC3E}">
        <p14:creationId xmlns:p14="http://schemas.microsoft.com/office/powerpoint/2010/main" val="362109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DCMP is funded by the U.S. Department of Education and administered by the National Association of the Deaf.</a:t>
            </a:r>
          </a:p>
        </p:txBody>
      </p:sp>
      <p:sp>
        <p:nvSpPr>
          <p:cNvPr id="4" name="Slide Number Placeholder 3"/>
          <p:cNvSpPr>
            <a:spLocks noGrp="1"/>
          </p:cNvSpPr>
          <p:nvPr>
            <p:ph type="sldNum" sz="quarter" idx="10"/>
          </p:nvPr>
        </p:nvSpPr>
        <p:spPr/>
        <p:txBody>
          <a:bodyPr/>
          <a:lstStyle/>
          <a:p>
            <a:pPr>
              <a:defRPr/>
            </a:pPr>
            <a:fld id="{9B655695-19F4-4A33-8651-718F84746D26}" type="slidenum">
              <a:rPr lang="fr-FR" smtClean="0"/>
              <a:pPr>
                <a:defRPr/>
              </a:pPr>
              <a:t>53</a:t>
            </a:fld>
            <a:endParaRPr lang="fr-FR" dirty="0"/>
          </a:p>
        </p:txBody>
      </p:sp>
    </p:spTree>
    <p:extLst>
      <p:ext uri="{BB962C8B-B14F-4D97-AF65-F5344CB8AC3E}">
        <p14:creationId xmlns:p14="http://schemas.microsoft.com/office/powerpoint/2010/main" val="325143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655695-19F4-4A33-8651-718F84746D26}" type="slidenum">
              <a:rPr lang="fr-FR" smtClean="0"/>
              <a:pPr>
                <a:defRPr/>
              </a:pPr>
              <a:t>12</a:t>
            </a:fld>
            <a:endParaRPr lang="fr-FR" dirty="0"/>
          </a:p>
        </p:txBody>
      </p:sp>
    </p:spTree>
    <p:extLst>
      <p:ext uri="{BB962C8B-B14F-4D97-AF65-F5344CB8AC3E}">
        <p14:creationId xmlns:p14="http://schemas.microsoft.com/office/powerpoint/2010/main" val="61156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E8E00B-F436-44B1-8C1E-E0578C6CD23F}" type="slidenum">
              <a:rPr lang="en-US" smtClean="0"/>
              <a:pPr/>
              <a:t>13</a:t>
            </a:fld>
            <a:endParaRPr lang="en-US" dirty="0"/>
          </a:p>
        </p:txBody>
      </p:sp>
    </p:spTree>
    <p:extLst>
      <p:ext uri="{BB962C8B-B14F-4D97-AF65-F5344CB8AC3E}">
        <p14:creationId xmlns:p14="http://schemas.microsoft.com/office/powerpoint/2010/main" val="345574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fairness, this page</a:t>
            </a:r>
            <a:r>
              <a:rPr lang="en-US" baseline="0" dirty="0"/>
              <a:t> has been doctored for this example! The real page was at http://www.moga.mo.gov/, but has since been redesigned.</a:t>
            </a:r>
            <a:endParaRPr lang="en-US" dirty="0"/>
          </a:p>
        </p:txBody>
      </p:sp>
      <p:sp>
        <p:nvSpPr>
          <p:cNvPr id="4" name="Slide Number Placeholder 3"/>
          <p:cNvSpPr>
            <a:spLocks noGrp="1"/>
          </p:cNvSpPr>
          <p:nvPr>
            <p:ph type="sldNum" sz="quarter" idx="10"/>
          </p:nvPr>
        </p:nvSpPr>
        <p:spPr/>
        <p:txBody>
          <a:bodyPr/>
          <a:lstStyle/>
          <a:p>
            <a:fld id="{68A70C19-9195-43C0-A6DE-3AACDAA6A55F}" type="slidenum">
              <a:rPr lang="en-US" smtClean="0"/>
              <a:pPr/>
              <a:t>16</a:t>
            </a:fld>
            <a:endParaRPr lang="en-US" dirty="0"/>
          </a:p>
        </p:txBody>
      </p:sp>
      <p:sp>
        <p:nvSpPr>
          <p:cNvPr id="5" name="Header Placeholder 4"/>
          <p:cNvSpPr>
            <a:spLocks noGrp="1"/>
          </p:cNvSpPr>
          <p:nvPr>
            <p:ph type="hdr" sz="quarter" idx="11"/>
          </p:nvPr>
        </p:nvSpPr>
        <p:spPr/>
        <p:txBody>
          <a:bodyPr/>
          <a:lstStyle/>
          <a:p>
            <a:r>
              <a:rPr lang="en-US"/>
              <a:t>KU PUAD 856 Managing Information and Technology 2012-06-20</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Actual browser screenshot. (Firefox with Web Developer extension,</a:t>
            </a:r>
            <a:r>
              <a:rPr lang="en-US" baseline="0" dirty="0"/>
              <a:t> images replaced with alt attributes)</a:t>
            </a:r>
            <a:endParaRPr lang="en-US" dirty="0"/>
          </a:p>
        </p:txBody>
      </p:sp>
      <p:sp>
        <p:nvSpPr>
          <p:cNvPr id="4" name="Slide Number Placeholder 3"/>
          <p:cNvSpPr>
            <a:spLocks noGrp="1"/>
          </p:cNvSpPr>
          <p:nvPr>
            <p:ph type="sldNum" sz="quarter" idx="10"/>
          </p:nvPr>
        </p:nvSpPr>
        <p:spPr/>
        <p:txBody>
          <a:bodyPr/>
          <a:lstStyle/>
          <a:p>
            <a:fld id="{68A70C19-9195-43C0-A6DE-3AACDAA6A55F}" type="slidenum">
              <a:rPr lang="en-US" smtClean="0"/>
              <a:pPr/>
              <a:t>17</a:t>
            </a:fld>
            <a:endParaRPr lang="en-US" dirty="0"/>
          </a:p>
        </p:txBody>
      </p:sp>
      <p:sp>
        <p:nvSpPr>
          <p:cNvPr id="5" name="Header Placeholder 4"/>
          <p:cNvSpPr>
            <a:spLocks noGrp="1"/>
          </p:cNvSpPr>
          <p:nvPr>
            <p:ph type="hdr" sz="quarter" idx="11"/>
          </p:nvPr>
        </p:nvSpPr>
        <p:spPr/>
        <p:txBody>
          <a:bodyPr/>
          <a:lstStyle/>
          <a:p>
            <a:r>
              <a:rPr lang="en-US"/>
              <a:t>KU PUAD 856 Managing Information and Technology 2012-06-20</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ADA</a:t>
            </a:r>
          </a:p>
          <a:p>
            <a:pPr lvl="1"/>
            <a:r>
              <a:rPr lang="en-US" dirty="0"/>
              <a:t>prohibits discrimination on the basis of disability</a:t>
            </a:r>
          </a:p>
          <a:p>
            <a:pPr lvl="1"/>
            <a:r>
              <a:rPr lang="en-US" dirty="0"/>
              <a:t>prevents employers from basing employment decisions on the basis of disability</a:t>
            </a:r>
          </a:p>
          <a:p>
            <a:pPr lvl="1"/>
            <a:r>
              <a:rPr lang="en-US" dirty="0"/>
              <a:t>ADA Title II: State and Local Government Activities (implementing regulation: 28 CFR Part 35)</a:t>
            </a:r>
          </a:p>
          <a:p>
            <a:pPr lvl="2"/>
            <a:r>
              <a:rPr lang="en-US" dirty="0"/>
              <a:t>requires that state and local governments give people with disabilities an equal opportunity to benefit from all of their programs, services, and activities</a:t>
            </a:r>
          </a:p>
          <a:p>
            <a:pPr lvl="1"/>
            <a:r>
              <a:rPr lang="en-US" dirty="0"/>
              <a:t>ADA Amendments Act of 2008 (</a:t>
            </a:r>
            <a:r>
              <a:rPr lang="en-US" dirty="0" err="1"/>
              <a:t>Pub.L</a:t>
            </a:r>
            <a:r>
              <a:rPr lang="en-US" dirty="0"/>
              <a:t>. 110–325)</a:t>
            </a:r>
          </a:p>
          <a:p>
            <a:pPr lvl="2"/>
            <a:r>
              <a:rPr lang="en-US" dirty="0"/>
              <a:t>effective January 1, 2009</a:t>
            </a:r>
          </a:p>
          <a:p>
            <a:pPr lvl="2"/>
            <a:r>
              <a:rPr lang="en-US" dirty="0"/>
              <a:t>significantly expanded the scope of the ADA</a:t>
            </a:r>
          </a:p>
          <a:p>
            <a:r>
              <a:rPr lang="en-US" dirty="0"/>
              <a:t>Section 504</a:t>
            </a:r>
          </a:p>
          <a:p>
            <a:pPr lvl="1"/>
            <a:r>
              <a:rPr lang="en-US" dirty="0"/>
              <a:t>Section 504 states that “no qualified individual with a disability in the United States shall be excluded from, denied the benefits of, or be subjected to discrimination under” any covered program or activity.</a:t>
            </a:r>
          </a:p>
          <a:p>
            <a:r>
              <a:rPr lang="en-US" dirty="0"/>
              <a:t>Section 508</a:t>
            </a:r>
          </a:p>
          <a:p>
            <a:pPr lvl="1"/>
            <a:r>
              <a:rPr lang="en-US" dirty="0"/>
              <a:t>Section 508 establishes requirements for electronic and information technology.</a:t>
            </a:r>
          </a:p>
          <a:p>
            <a:pPr lvl="1"/>
            <a:r>
              <a:rPr lang="en-US" dirty="0"/>
              <a:t>Directly applicable only to the Federal government</a:t>
            </a:r>
          </a:p>
          <a:p>
            <a:pPr lvl="1"/>
            <a:r>
              <a:rPr lang="en-US" dirty="0"/>
              <a:t>Adopted as a best practice by most US public sector organizations</a:t>
            </a:r>
          </a:p>
          <a:p>
            <a:r>
              <a:rPr lang="en-US" dirty="0"/>
              <a:t>Section 255</a:t>
            </a:r>
          </a:p>
          <a:p>
            <a:pPr lvl="1"/>
            <a:r>
              <a:rPr lang="en-US" dirty="0"/>
              <a:t>Section 255 and Section 251(a)(2) of the Communications Act of 1934, as amended by the Telecommunications Act of 1996, require providers of telecommunications services to ensure that such services are accessible to and usable by persons with disabilities.</a:t>
            </a:r>
          </a:p>
          <a:p>
            <a:r>
              <a:rPr lang="en-US" dirty="0"/>
              <a:t>CVAA</a:t>
            </a:r>
          </a:p>
          <a:p>
            <a:pPr lvl="1"/>
            <a:r>
              <a:rPr lang="en-US" dirty="0"/>
              <a:t>Amends the Communications Act</a:t>
            </a:r>
          </a:p>
          <a:p>
            <a:pPr lvl="1"/>
            <a:r>
              <a:rPr lang="en-US" dirty="0"/>
              <a:t>Addresses Advanced Communications Systems (ACS)</a:t>
            </a:r>
          </a:p>
          <a:p>
            <a:pPr lvl="2"/>
            <a:r>
              <a:rPr lang="en-US" dirty="0"/>
              <a:t>VoIP (interconnected or non-interconnected)</a:t>
            </a:r>
          </a:p>
          <a:p>
            <a:pPr lvl="2"/>
            <a:r>
              <a:rPr lang="en-US" dirty="0"/>
              <a:t>Electronic messaging (two-way communications)</a:t>
            </a:r>
          </a:p>
          <a:p>
            <a:pPr lvl="3"/>
            <a:r>
              <a:rPr lang="en-US" dirty="0"/>
              <a:t>Email, text, chat</a:t>
            </a:r>
          </a:p>
          <a:p>
            <a:pPr lvl="2"/>
            <a:r>
              <a:rPr lang="en-US" dirty="0"/>
              <a:t>Video conferencing</a:t>
            </a:r>
          </a:p>
          <a:p>
            <a:pPr lvl="1"/>
            <a:r>
              <a:rPr lang="en-US" dirty="0"/>
              <a:t>Mobile phone Internet browsers used on public mobile phone networks</a:t>
            </a:r>
          </a:p>
          <a:p>
            <a:pPr lvl="1"/>
            <a:r>
              <a:rPr lang="en-US" dirty="0"/>
              <a:t>Captioning requirements for broadcast content that is rebroadcast over the Internet</a:t>
            </a:r>
          </a:p>
          <a:p>
            <a:pPr lvl="1"/>
            <a:r>
              <a:rPr lang="en-US" dirty="0"/>
              <a:t>Access to user interfaces of video programming device</a:t>
            </a:r>
          </a:p>
          <a:p>
            <a:pPr lvl="1"/>
            <a:r>
              <a:rPr lang="en-US" dirty="0"/>
              <a:t>Easy access to caption and video description controls</a:t>
            </a:r>
          </a:p>
          <a:p>
            <a:pPr lvl="1"/>
            <a:r>
              <a:rPr lang="en-US" dirty="0"/>
              <a:t>Closed captioning transmission and decoding</a:t>
            </a:r>
          </a:p>
          <a:p>
            <a:pPr lvl="2"/>
            <a:r>
              <a:rPr lang="en-US" dirty="0"/>
              <a:t>Support for captions and video descriptions</a:t>
            </a:r>
          </a:p>
          <a:p>
            <a:pPr lvl="1"/>
            <a:r>
              <a:rPr lang="en-US" dirty="0"/>
              <a:t>Video description requirements</a:t>
            </a:r>
          </a:p>
          <a:p>
            <a:pPr lvl="2"/>
            <a:r>
              <a:rPr lang="en-US" dirty="0"/>
              <a:t>Top broadcast and cable/satellite providers</a:t>
            </a:r>
          </a:p>
          <a:p>
            <a:pPr lvl="2"/>
            <a:r>
              <a:rPr lang="en-US" dirty="0"/>
              <a:t>Not required on the Internet</a:t>
            </a:r>
          </a:p>
          <a:p>
            <a:pPr lvl="1"/>
            <a:r>
              <a:rPr lang="en-US" dirty="0"/>
              <a:t>Access to programming guides and menus</a:t>
            </a:r>
          </a:p>
          <a:p>
            <a:pPr lvl="1"/>
            <a:r>
              <a:rPr lang="en-US" dirty="0"/>
              <a:t>Access to emergency information</a:t>
            </a:r>
          </a:p>
          <a:p>
            <a:pPr lvl="1"/>
            <a:r>
              <a:rPr lang="en-US" dirty="0"/>
              <a:t>Relay services for the deaf and the deaf-blind</a:t>
            </a:r>
          </a:p>
          <a:p>
            <a:pPr lvl="1"/>
            <a:r>
              <a:rPr lang="en-US" dirty="0"/>
              <a:t>Hearing aid compatibility</a:t>
            </a:r>
          </a:p>
          <a:p>
            <a:endParaRPr lang="en-US" dirty="0"/>
          </a:p>
        </p:txBody>
      </p:sp>
      <p:sp>
        <p:nvSpPr>
          <p:cNvPr id="4" name="Slide Number Placeholder 3"/>
          <p:cNvSpPr>
            <a:spLocks noGrp="1"/>
          </p:cNvSpPr>
          <p:nvPr>
            <p:ph type="sldNum" sz="quarter" idx="10"/>
          </p:nvPr>
        </p:nvSpPr>
        <p:spPr/>
        <p:txBody>
          <a:bodyPr/>
          <a:lstStyle/>
          <a:p>
            <a:pPr>
              <a:defRPr/>
            </a:pPr>
            <a:fld id="{9B655695-19F4-4A33-8651-718F84746D26}" type="slidenum">
              <a:rPr lang="fr-FR" smtClean="0"/>
              <a:pPr>
                <a:defRPr/>
              </a:pPr>
              <a:t>22</a:t>
            </a:fld>
            <a:endParaRPr lang="fr-FR" dirty="0"/>
          </a:p>
        </p:txBody>
      </p:sp>
    </p:spTree>
    <p:extLst>
      <p:ext uri="{BB962C8B-B14F-4D97-AF65-F5344CB8AC3E}">
        <p14:creationId xmlns:p14="http://schemas.microsoft.com/office/powerpoint/2010/main" val="1978784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 Picture in earlier versions of Word</a:t>
            </a:r>
          </a:p>
        </p:txBody>
      </p:sp>
      <p:sp>
        <p:nvSpPr>
          <p:cNvPr id="4" name="Slide Number Placeholder 3"/>
          <p:cNvSpPr>
            <a:spLocks noGrp="1"/>
          </p:cNvSpPr>
          <p:nvPr>
            <p:ph type="sldNum" sz="quarter" idx="10"/>
          </p:nvPr>
        </p:nvSpPr>
        <p:spPr/>
        <p:txBody>
          <a:bodyPr/>
          <a:lstStyle/>
          <a:p>
            <a:pPr>
              <a:defRPr/>
            </a:pPr>
            <a:fld id="{9B655695-19F4-4A33-8651-718F84746D26}" type="slidenum">
              <a:rPr lang="fr-FR" smtClean="0"/>
              <a:pPr>
                <a:defRPr/>
              </a:pPr>
              <a:t>33</a:t>
            </a:fld>
            <a:endParaRPr lang="fr-FR" dirty="0"/>
          </a:p>
        </p:txBody>
      </p:sp>
    </p:spTree>
    <p:extLst>
      <p:ext uri="{BB962C8B-B14F-4D97-AF65-F5344CB8AC3E}">
        <p14:creationId xmlns:p14="http://schemas.microsoft.com/office/powerpoint/2010/main" val="140172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field in earlier versions of Word</a:t>
            </a:r>
          </a:p>
        </p:txBody>
      </p:sp>
      <p:sp>
        <p:nvSpPr>
          <p:cNvPr id="4" name="Slide Number Placeholder 3"/>
          <p:cNvSpPr>
            <a:spLocks noGrp="1"/>
          </p:cNvSpPr>
          <p:nvPr>
            <p:ph type="sldNum" sz="quarter" idx="10"/>
          </p:nvPr>
        </p:nvSpPr>
        <p:spPr/>
        <p:txBody>
          <a:bodyPr/>
          <a:lstStyle/>
          <a:p>
            <a:pPr>
              <a:defRPr/>
            </a:pPr>
            <a:fld id="{9B655695-19F4-4A33-8651-718F84746D26}" type="slidenum">
              <a:rPr lang="fr-FR" smtClean="0"/>
              <a:pPr>
                <a:defRPr/>
              </a:pPr>
              <a:t>34</a:t>
            </a:fld>
            <a:endParaRPr lang="fr-FR" dirty="0"/>
          </a:p>
        </p:txBody>
      </p:sp>
    </p:spTree>
    <p:extLst>
      <p:ext uri="{BB962C8B-B14F-4D97-AF65-F5344CB8AC3E}">
        <p14:creationId xmlns:p14="http://schemas.microsoft.com/office/powerpoint/2010/main" val="269301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for All is a Swiss independent non-for-profit organization for accessibility and inclusion.</a:t>
            </a:r>
          </a:p>
        </p:txBody>
      </p:sp>
      <p:sp>
        <p:nvSpPr>
          <p:cNvPr id="4" name="Slide Number Placeholder 3"/>
          <p:cNvSpPr>
            <a:spLocks noGrp="1"/>
          </p:cNvSpPr>
          <p:nvPr>
            <p:ph type="sldNum" sz="quarter" idx="10"/>
          </p:nvPr>
        </p:nvSpPr>
        <p:spPr/>
        <p:txBody>
          <a:bodyPr/>
          <a:lstStyle/>
          <a:p>
            <a:pPr>
              <a:defRPr/>
            </a:pPr>
            <a:fld id="{9B655695-19F4-4A33-8651-718F84746D26}" type="slidenum">
              <a:rPr lang="fr-FR" smtClean="0"/>
              <a:pPr>
                <a:defRPr/>
              </a:pPr>
              <a:t>48</a:t>
            </a:fld>
            <a:endParaRPr lang="fr-FR" dirty="0"/>
          </a:p>
        </p:txBody>
      </p:sp>
    </p:spTree>
    <p:extLst>
      <p:ext uri="{BB962C8B-B14F-4D97-AF65-F5344CB8AC3E}">
        <p14:creationId xmlns:p14="http://schemas.microsoft.com/office/powerpoint/2010/main" val="1650035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r-F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3239717-3A9E-4EE9-B526-A250208D2F8A}" type="datetimeFigureOut">
              <a:rPr lang="fr-FR"/>
              <a:pPr>
                <a:defRPr/>
              </a:pPr>
              <a:t>26/04/2017</a:t>
            </a:fld>
            <a:endParaRPr lang="fr-FR"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56327D7-3B07-4F06-8103-74D6D6F06E13}" type="slidenum">
              <a:rPr lang="fr-FR"/>
              <a:pPr>
                <a:defRPr/>
              </a:pPr>
              <a:t>‹#›</a:t>
            </a:fld>
            <a:endParaRPr lang="fr-FR"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8" name="Rectangle 7"/>
          <p:cNvSpPr/>
          <p:nvPr userDrawn="1"/>
        </p:nvSpPr>
        <p:spPr>
          <a:xfrm>
            <a:off x="-76200" y="2552700"/>
            <a:ext cx="9296400" cy="1752600"/>
          </a:xfrm>
          <a:prstGeom prst="rect">
            <a:avLst/>
          </a:prstGeom>
          <a:solidFill>
            <a:srgbClr val="002F6C"/>
          </a:solidFill>
          <a:ln w="127000" cmpd="sng">
            <a:solidFill>
              <a:schemeClr val="bg1"/>
            </a:solidFill>
            <a:prstDash val="solid"/>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85800" y="2692908"/>
            <a:ext cx="7772400" cy="1472184"/>
          </a:xfrm>
        </p:spPr>
        <p:txBody>
          <a:bodyPr anchor="ctr"/>
          <a:lstStyle>
            <a:lvl1pPr algn="ctr">
              <a:defRPr sz="4000" b="0" cap="none"/>
            </a:lvl1p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BA0782-7C9B-43EA-A5C7-6F6FB3609593}" type="datetimeFigureOut">
              <a:rPr lang="en-US" smtClean="0"/>
              <a:pPr/>
              <a:t>4/26/2017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D43D95-3DC5-4BCA-9C9D-1C9E4545F28A}" type="slidenum">
              <a:rPr lang="en-US" smtClean="0"/>
              <a:pPr/>
              <a:t>‹#›</a:t>
            </a:fld>
            <a:endParaRPr lang="en-US" dirty="0"/>
          </a:p>
        </p:txBody>
      </p:sp>
    </p:spTree>
    <p:extLst>
      <p:ext uri="{BB962C8B-B14F-4D97-AF65-F5344CB8AC3E}">
        <p14:creationId xmlns:p14="http://schemas.microsoft.com/office/powerpoint/2010/main" val="304982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F732B1F-E52A-4BF9-8CCC-BA7E13C93834}" type="datetimeFigureOut">
              <a:rPr lang="fr-FR"/>
              <a:pPr>
                <a:defRPr/>
              </a:pPr>
              <a:t>26/04/2017</a:t>
            </a:fld>
            <a:endParaRPr lang="fr-FR"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01CF40E-01F6-4311-A266-80EEA2838C0E}" type="slidenum">
              <a:rPr lang="fr-FR"/>
              <a:pPr>
                <a:defRPr/>
              </a:pPr>
              <a:t>‹#›</a:t>
            </a:fld>
            <a:endParaRPr lang="fr-FR"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CAF9ED5-0AE2-49BF-8A64-9A446670FCC1}" type="datetimeFigureOut">
              <a:rPr lang="fr-FR"/>
              <a:pPr>
                <a:defRPr/>
              </a:pPr>
              <a:t>26/04/2017</a:t>
            </a:fld>
            <a:endParaRPr lang="fr-FR"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48B0FA7-BAB9-4431-8F0F-FCEEB415456B}" type="slidenum">
              <a:rPr lang="fr-FR"/>
              <a:pPr>
                <a:defRPr/>
              </a:pPr>
              <a:t>‹#›</a:t>
            </a:fld>
            <a:endParaRPr lang="fr-FR"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E32B7D9-73C5-4611-BE3E-BA9C341544D2}" type="datetimeFigureOut">
              <a:rPr lang="fr-FR"/>
              <a:pPr>
                <a:defRPr/>
              </a:pPr>
              <a:t>26/04/2017</a:t>
            </a:fld>
            <a:endParaRPr lang="fr-FR"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64BD93F-B79A-490B-95A5-07E07F614D1A}" type="slidenum">
              <a:rPr lang="fr-FR"/>
              <a:pPr>
                <a:defRPr/>
              </a:pPr>
              <a:t>‹#›</a:t>
            </a:fld>
            <a:endParaRPr lang="fr-FR"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265257F-1982-4C87-8393-D72C01404573}" type="datetimeFigureOut">
              <a:rPr lang="fr-FR"/>
              <a:pPr>
                <a:defRPr/>
              </a:pPr>
              <a:t>26/04/2017</a:t>
            </a:fld>
            <a:endParaRPr lang="fr-FR"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6318FB6-C1AF-4B6F-AB35-47F4B1AE2706}" type="slidenum">
              <a:rPr lang="fr-FR"/>
              <a:pPr>
                <a:defRPr/>
              </a:pPr>
              <a:t>‹#›</a:t>
            </a:fld>
            <a:endParaRPr lang="fr-FR"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endParaRPr lang="fr-F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122D4F2-120E-4475-9477-F0D58FCAC0EB}" type="datetimeFigureOut">
              <a:rPr lang="fr-FR"/>
              <a:pPr>
                <a:defRPr/>
              </a:pPr>
              <a:t>26/04/2017</a:t>
            </a:fld>
            <a:endParaRPr lang="fr-FR"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E1AE213-C0F7-42A1-B7C1-FC1EEC477DE0}" type="slidenum">
              <a:rPr lang="fr-FR"/>
              <a:pPr>
                <a:defRPr/>
              </a:pPr>
              <a:t>‹#›</a:t>
            </a:fld>
            <a:endParaRPr lang="fr-FR"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21408" y="164592"/>
            <a:ext cx="6839712"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fr-FR"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4647" y="116540"/>
            <a:ext cx="1092278" cy="7921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itchFamily="2" charset="2"/>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Wingdings" pitchFamily="2" charset="2"/>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Wingdings" pitchFamily="2" charset="2"/>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richardsnotes.org/2003/07/28/digital-independenc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WAI/perspectiv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ccess-board.gov/guidelines-and-standards/communications-and-it/about-the-ict-refres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3.org/TR/WCA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w3.org/WAI/ER/tool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access-for-all.ch/en/pdf-lab/pdf-accessibility-checker-pac.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aggedpdf.com/508-pdf-help-center/"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oits.ks.gov/kpat/resources" TargetMode="External"/><Relationship Id="rId2" Type="http://schemas.openxmlformats.org/officeDocument/2006/relationships/hyperlink" Target="http://oits.ks.gov/kpa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dcmp.org/ci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cmp.org/ai/10/"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oits.ks.gov/kpat/resources#socia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support.google.com/a/answer/2821355?hl=en#h4_classroo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info.ssbbartgroup.com/CSUN2017"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hyperlink" Target="mailto:cole.robison@k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w3.org/WAI/intro/people-use-web.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listapart.com/article/reframing-accessibility-for-the-we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ICT Accessibility</a:t>
            </a:r>
          </a:p>
        </p:txBody>
      </p:sp>
      <p:sp>
        <p:nvSpPr>
          <p:cNvPr id="3" name="Subtitle 2"/>
          <p:cNvSpPr>
            <a:spLocks noGrp="1"/>
          </p:cNvSpPr>
          <p:nvPr>
            <p:ph type="subTitle" idx="1"/>
          </p:nvPr>
        </p:nvSpPr>
        <p:spPr/>
        <p:txBody>
          <a:bodyPr>
            <a:normAutofit fontScale="77500" lnSpcReduction="20000"/>
          </a:bodyPr>
          <a:lstStyle/>
          <a:p>
            <a:r>
              <a:rPr lang="en-US" dirty="0">
                <a:solidFill>
                  <a:srgbClr val="C8C8C8"/>
                </a:solidFill>
              </a:rPr>
              <a:t>Cole Robison</a:t>
            </a:r>
            <a:br>
              <a:rPr lang="en-US" dirty="0">
                <a:solidFill>
                  <a:srgbClr val="C8C8C8"/>
                </a:solidFill>
              </a:rPr>
            </a:br>
            <a:r>
              <a:rPr lang="en-US" dirty="0">
                <a:solidFill>
                  <a:srgbClr val="C8C8C8"/>
                </a:solidFill>
              </a:rPr>
              <a:t>Director of IT Accessibility</a:t>
            </a:r>
            <a:br>
              <a:rPr lang="en-US" dirty="0">
                <a:solidFill>
                  <a:srgbClr val="C8C8C8"/>
                </a:solidFill>
              </a:rPr>
            </a:br>
            <a:r>
              <a:rPr lang="en-US" dirty="0">
                <a:solidFill>
                  <a:srgbClr val="C8C8C8"/>
                </a:solidFill>
              </a:rPr>
              <a:t>Office of Information Technology Services</a:t>
            </a:r>
            <a:br>
              <a:rPr lang="en-US" dirty="0">
                <a:solidFill>
                  <a:srgbClr val="C8C8C8"/>
                </a:solidFill>
              </a:rPr>
            </a:br>
            <a:r>
              <a:rPr lang="en-US" dirty="0">
                <a:solidFill>
                  <a:srgbClr val="C8C8C8"/>
                </a:solidFill>
              </a:rPr>
              <a:t>(785) 291-3016</a:t>
            </a:r>
            <a:br>
              <a:rPr lang="en-US" dirty="0">
                <a:solidFill>
                  <a:srgbClr val="C8C8C8"/>
                </a:solidFill>
              </a:rPr>
            </a:br>
            <a:r>
              <a:rPr lang="en-US" dirty="0">
                <a:solidFill>
                  <a:srgbClr val="C8C8C8"/>
                </a:solidFill>
              </a:rPr>
              <a:t>cole.robison@ks.gov</a:t>
            </a:r>
          </a:p>
        </p:txBody>
      </p:sp>
    </p:spTree>
    <p:extLst>
      <p:ext uri="{BB962C8B-B14F-4D97-AF65-F5344CB8AC3E}">
        <p14:creationId xmlns:p14="http://schemas.microsoft.com/office/powerpoint/2010/main" val="314514432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Importance: Social Factors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a:t>Equal opportunity</a:t>
            </a:r>
          </a:p>
          <a:p>
            <a:r>
              <a:rPr lang="en-US" dirty="0"/>
              <a:t>Economic, social, and civic inclusion</a:t>
            </a:r>
          </a:p>
          <a:p>
            <a:pPr lvl="1"/>
            <a:r>
              <a:rPr lang="en-US" dirty="0"/>
              <a:t>Talent, skill, and productivity</a:t>
            </a:r>
          </a:p>
          <a:p>
            <a:r>
              <a:rPr lang="en-US" dirty="0"/>
              <a:t>Digital independence</a:t>
            </a:r>
          </a:p>
          <a:p>
            <a:pPr lvl="1"/>
            <a:r>
              <a:rPr lang="en-US" dirty="0"/>
              <a:t>ICT can offer unprecedented potential for removal of barriers</a:t>
            </a:r>
          </a:p>
          <a:p>
            <a:pPr lvl="1"/>
            <a:r>
              <a:rPr lang="en-US" dirty="0">
                <a:hlinkClick r:id="rId2"/>
              </a:rPr>
              <a:t>http://richardsnotes.org/2003/07/28/</a:t>
            </a:r>
            <a:br>
              <a:rPr lang="en-US" dirty="0">
                <a:hlinkClick r:id="rId2"/>
              </a:rPr>
            </a:br>
            <a:r>
              <a:rPr lang="en-US" dirty="0">
                <a:hlinkClick r:id="rId2"/>
              </a:rPr>
              <a:t>digital-independence/</a:t>
            </a:r>
            <a:endParaRPr lang="en-US" dirty="0"/>
          </a:p>
          <a:p>
            <a:r>
              <a:rPr lang="en-US" dirty="0"/>
              <a:t>The Right thing to do</a:t>
            </a:r>
          </a:p>
          <a:p>
            <a:pPr lvl="1"/>
            <a:r>
              <a:rPr lang="en-US" dirty="0"/>
              <a:t>A moral imperative in our participatory society</a:t>
            </a:r>
          </a:p>
          <a:p>
            <a:pPr lvl="1"/>
            <a:r>
              <a:rPr lang="en-US" dirty="0"/>
              <a:t>Both good business and good ethics</a:t>
            </a:r>
          </a:p>
        </p:txBody>
      </p:sp>
    </p:spTree>
    <p:extLst>
      <p:ext uri="{BB962C8B-B14F-4D97-AF65-F5344CB8AC3E}">
        <p14:creationId xmlns:p14="http://schemas.microsoft.com/office/powerpoint/2010/main" val="310252086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4000" dirty="0"/>
              <a:t>Importance: Legal &amp; Policy Factors</a:t>
            </a:r>
          </a:p>
        </p:txBody>
      </p:sp>
      <p:sp>
        <p:nvSpPr>
          <p:cNvPr id="3" name="Content Placeholder 2"/>
          <p:cNvSpPr>
            <a:spLocks noGrp="1"/>
          </p:cNvSpPr>
          <p:nvPr>
            <p:ph idx="1"/>
          </p:nvPr>
        </p:nvSpPr>
        <p:spPr/>
        <p:txBody>
          <a:bodyPr/>
          <a:lstStyle/>
          <a:p>
            <a:r>
              <a:rPr lang="en-US" dirty="0"/>
              <a:t>Conformance with the law</a:t>
            </a:r>
          </a:p>
          <a:p>
            <a:r>
              <a:rPr lang="en-US" dirty="0"/>
              <a:t>Minimize legal risk</a:t>
            </a:r>
          </a:p>
          <a:p>
            <a:pPr lvl="1"/>
            <a:r>
              <a:rPr lang="en-US" dirty="0"/>
              <a:t>Complaints, litigation, damages, injunctions: costly!</a:t>
            </a:r>
          </a:p>
        </p:txBody>
      </p:sp>
    </p:spTree>
    <p:extLst>
      <p:ext uri="{BB962C8B-B14F-4D97-AF65-F5344CB8AC3E}">
        <p14:creationId xmlns:p14="http://schemas.microsoft.com/office/powerpoint/2010/main" val="32989211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Importance: Significance</a:t>
            </a:r>
            <a:endParaRPr lang="en-US" dirty="0"/>
          </a:p>
        </p:txBody>
      </p:sp>
      <p:sp>
        <p:nvSpPr>
          <p:cNvPr id="10" name="Content Placeholder 9"/>
          <p:cNvSpPr>
            <a:spLocks noGrp="1"/>
          </p:cNvSpPr>
          <p:nvPr>
            <p:ph idx="1"/>
          </p:nvPr>
        </p:nvSpPr>
        <p:spPr/>
        <p:txBody>
          <a:bodyPr>
            <a:normAutofit fontScale="92500" lnSpcReduction="20000"/>
          </a:bodyPr>
          <a:lstStyle/>
          <a:p>
            <a:r>
              <a:rPr lang="en-US" dirty="0"/>
              <a:t>About 357,000 Kansans have disabilities</a:t>
            </a:r>
          </a:p>
          <a:p>
            <a:pPr lvl="1"/>
            <a:r>
              <a:rPr lang="en-US" dirty="0"/>
              <a:t>59,000 have difficulty seeing</a:t>
            </a:r>
          </a:p>
          <a:p>
            <a:pPr lvl="1"/>
            <a:r>
              <a:rPr lang="en-US" dirty="0"/>
              <a:t>111,000 have a hearing difficulty</a:t>
            </a:r>
          </a:p>
          <a:p>
            <a:pPr lvl="1"/>
            <a:r>
              <a:rPr lang="en-US" dirty="0"/>
              <a:t>180,000 have ambulatory limitations</a:t>
            </a:r>
          </a:p>
          <a:p>
            <a:pPr lvl="1"/>
            <a:r>
              <a:rPr lang="en-US" dirty="0"/>
              <a:t>132,000 have cognitive difficulties</a:t>
            </a:r>
          </a:p>
          <a:p>
            <a:r>
              <a:rPr lang="en-US" dirty="0"/>
              <a:t>Rates of disability are expected to increase rapidly due to population aging and increases in chronic health conditions, among other causes.</a:t>
            </a:r>
          </a:p>
          <a:p>
            <a:r>
              <a:rPr lang="en-US" i="1" dirty="0"/>
              <a:t>At one point or another, we all experience a disability of some kind.</a:t>
            </a:r>
          </a:p>
        </p:txBody>
      </p:sp>
      <p:sp>
        <p:nvSpPr>
          <p:cNvPr id="4" name="TextBox 3"/>
          <p:cNvSpPr txBox="1"/>
          <p:nvPr/>
        </p:nvSpPr>
        <p:spPr>
          <a:xfrm>
            <a:off x="457200" y="6304002"/>
            <a:ext cx="8229599" cy="369332"/>
          </a:xfrm>
          <a:prstGeom prst="rect">
            <a:avLst/>
          </a:prstGeom>
          <a:noFill/>
        </p:spPr>
        <p:txBody>
          <a:bodyPr wrap="square" rtlCol="0">
            <a:normAutofit fontScale="62500" lnSpcReduction="20000"/>
          </a:bodyPr>
          <a:lstStyle/>
          <a:p>
            <a:r>
              <a:rPr lang="en-US" i="1" dirty="0">
                <a:solidFill>
                  <a:schemeClr val="bg1"/>
                </a:solidFill>
                <a:latin typeface="Arial" pitchFamily="34" charset="0"/>
                <a:cs typeface="Arial" pitchFamily="34" charset="0"/>
              </a:rPr>
              <a:t>Source: Erickson, W. Lee, C., &amp; von Schrader, S. (2016). 2015 Disability Status Report: Kansas. Ithaca, NY: Cornell University Yang Tan Institute on Employment and Disability (YTI).</a:t>
            </a:r>
          </a:p>
        </p:txBody>
      </p:sp>
    </p:spTree>
    <p:extLst>
      <p:ext uri="{BB962C8B-B14F-4D97-AF65-F5344CB8AC3E}">
        <p14:creationId xmlns:p14="http://schemas.microsoft.com/office/powerpoint/2010/main" val="2904519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00" y="164592"/>
            <a:ext cx="8709720" cy="685800"/>
          </a:xfrm>
        </p:spPr>
        <p:txBody>
          <a:bodyPr>
            <a:noAutofit/>
          </a:bodyPr>
          <a:lstStyle/>
          <a:p>
            <a:r>
              <a:rPr lang="en-US" sz="3200" dirty="0"/>
              <a:t>Other Beneficiaries of Accessible Technology</a:t>
            </a:r>
          </a:p>
        </p:txBody>
      </p:sp>
      <p:sp>
        <p:nvSpPr>
          <p:cNvPr id="3" name="Content Placeholder 2"/>
          <p:cNvSpPr>
            <a:spLocks noGrp="1"/>
          </p:cNvSpPr>
          <p:nvPr>
            <p:ph idx="1"/>
          </p:nvPr>
        </p:nvSpPr>
        <p:spPr/>
        <p:txBody>
          <a:bodyPr>
            <a:normAutofit fontScale="77500" lnSpcReduction="20000"/>
          </a:bodyPr>
          <a:lstStyle/>
          <a:p>
            <a:r>
              <a:rPr lang="en-US" dirty="0"/>
              <a:t>Accessible web sites can benefit people with low literacy levels and people who are not fluent in the language of the site.</a:t>
            </a:r>
          </a:p>
          <a:p>
            <a:pPr lvl="1"/>
            <a:r>
              <a:rPr lang="en-US" dirty="0"/>
              <a:t>10.5% of Kansans speak a language other than English at home. (Source: 2010 Census)</a:t>
            </a:r>
          </a:p>
          <a:p>
            <a:r>
              <a:rPr lang="en-US" dirty="0"/>
              <a:t>Some aspects of web accessibility benefit people with low bandwidth connections.</a:t>
            </a:r>
          </a:p>
          <a:p>
            <a:pPr lvl="1"/>
            <a:r>
              <a:rPr lang="en-US" dirty="0"/>
              <a:t>Rural locations</a:t>
            </a:r>
          </a:p>
          <a:p>
            <a:pPr lvl="1"/>
            <a:r>
              <a:rPr lang="en-US" dirty="0"/>
              <a:t>Financial situation (“Digital divide”)</a:t>
            </a:r>
          </a:p>
          <a:p>
            <a:pPr lvl="1"/>
            <a:r>
              <a:rPr lang="en-US" dirty="0"/>
              <a:t>Mobile technology</a:t>
            </a:r>
          </a:p>
          <a:p>
            <a:r>
              <a:rPr lang="en-US" dirty="0"/>
              <a:t>Removal of barriers benefits all</a:t>
            </a:r>
          </a:p>
          <a:p>
            <a:pPr lvl="1"/>
            <a:r>
              <a:rPr lang="en-US" dirty="0"/>
              <a:t>Situational disability</a:t>
            </a:r>
          </a:p>
          <a:p>
            <a:pPr lvl="2"/>
            <a:r>
              <a:rPr lang="en-US" dirty="0">
                <a:hlinkClick r:id="rId3"/>
              </a:rPr>
              <a:t>https://www.w3.org/WAI/perspectives/</a:t>
            </a:r>
            <a:endParaRPr lang="en-US" dirty="0"/>
          </a:p>
        </p:txBody>
      </p:sp>
    </p:spTree>
    <p:extLst>
      <p:ext uri="{BB962C8B-B14F-4D97-AF65-F5344CB8AC3E}">
        <p14:creationId xmlns:p14="http://schemas.microsoft.com/office/powerpoint/2010/main" val="18282511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ICT Accessibility</a:t>
            </a:r>
          </a:p>
        </p:txBody>
      </p:sp>
      <p:sp>
        <p:nvSpPr>
          <p:cNvPr id="3" name="Content Placeholder 2"/>
          <p:cNvSpPr>
            <a:spLocks noGrp="1"/>
          </p:cNvSpPr>
          <p:nvPr>
            <p:ph idx="1"/>
          </p:nvPr>
        </p:nvSpPr>
        <p:spPr/>
        <p:txBody>
          <a:bodyPr/>
          <a:lstStyle/>
          <a:p>
            <a:r>
              <a:rPr lang="en-US" dirty="0"/>
              <a:t>ICT represents a double-edged sword: it offers great potential, but can also present barriers.</a:t>
            </a:r>
          </a:p>
          <a:p>
            <a:r>
              <a:rPr lang="en-US" i="1" dirty="0"/>
              <a:t>The difference lies in the implementation.</a:t>
            </a:r>
          </a:p>
        </p:txBody>
      </p:sp>
    </p:spTree>
    <p:extLst>
      <p:ext uri="{BB962C8B-B14F-4D97-AF65-F5344CB8AC3E}">
        <p14:creationId xmlns:p14="http://schemas.microsoft.com/office/powerpoint/2010/main" val="10373983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45593955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Web Page</a:t>
            </a:r>
          </a:p>
        </p:txBody>
      </p:sp>
      <p:pic>
        <p:nvPicPr>
          <p:cNvPr id="4" name="Content Placeholder 3" descr="Screenshot of a smple web page, which appears typical."/>
          <p:cNvPicPr>
            <a:picLocks noGrp="1" noChangeAspect="1"/>
          </p:cNvPicPr>
          <p:nvPr>
            <p:ph idx="1"/>
          </p:nvPr>
        </p:nvPicPr>
        <p:blipFill>
          <a:blip r:embed="rId3" cstate="print"/>
          <a:stretch>
            <a:fillRect/>
          </a:stretch>
        </p:blipFill>
        <p:spPr>
          <a:xfrm>
            <a:off x="1006595" y="1752600"/>
            <a:ext cx="7130809" cy="4373563"/>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180141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dirty="0"/>
              <a:t>Same Page without Images</a:t>
            </a:r>
          </a:p>
        </p:txBody>
      </p:sp>
      <p:pic>
        <p:nvPicPr>
          <p:cNvPr id="4" name="Content Placeholder 3" descr="Screenshot of webpage with images removed, showing an entirely blank view."/>
          <p:cNvPicPr>
            <a:picLocks noGrp="1" noChangeAspect="1"/>
          </p:cNvPicPr>
          <p:nvPr>
            <p:ph idx="1"/>
          </p:nvPr>
        </p:nvPicPr>
        <p:blipFill>
          <a:blip r:embed="rId3" cstate="print"/>
          <a:stretch>
            <a:fillRect/>
          </a:stretch>
        </p:blipFill>
        <p:spPr>
          <a:xfrm>
            <a:off x="1006595" y="1752600"/>
            <a:ext cx="7130809" cy="4373563"/>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9434382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Better Implementation</a:t>
            </a:r>
          </a:p>
        </p:txBody>
      </p:sp>
      <p:pic>
        <p:nvPicPr>
          <p:cNvPr id="4" name="Content Placeholder 3" descr="Screenshot of revised web page, looking exactly as it did before."/>
          <p:cNvPicPr>
            <a:picLocks noGrp="1" noChangeAspect="1"/>
          </p:cNvPicPr>
          <p:nvPr>
            <p:ph idx="1"/>
          </p:nvPr>
        </p:nvPicPr>
        <p:blipFill>
          <a:blip r:embed="rId2" cstate="print"/>
          <a:stretch>
            <a:fillRect/>
          </a:stretch>
        </p:blipFill>
        <p:spPr>
          <a:xfrm>
            <a:off x="1006595" y="1752600"/>
            <a:ext cx="7130809" cy="4373563"/>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5774965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without Images</a:t>
            </a:r>
          </a:p>
        </p:txBody>
      </p:sp>
      <p:pic>
        <p:nvPicPr>
          <p:cNvPr id="4" name="Content Placeholder 3" descr="Screenshot of webpage with images removed and replaced with their text alternatives, now showing several readable links."/>
          <p:cNvPicPr>
            <a:picLocks noGrp="1" noChangeAspect="1"/>
          </p:cNvPicPr>
          <p:nvPr>
            <p:ph idx="1"/>
          </p:nvPr>
        </p:nvPicPr>
        <p:blipFill>
          <a:blip r:embed="rId2" cstate="print"/>
          <a:stretch>
            <a:fillRect/>
          </a:stretch>
        </p:blipFill>
        <p:spPr>
          <a:xfrm>
            <a:off x="1006595" y="1752600"/>
            <a:ext cx="7130809" cy="4373563"/>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877753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Accessibility</a:t>
            </a:r>
            <a:endParaRPr lang="en-US" dirty="0"/>
          </a:p>
        </p:txBody>
      </p:sp>
      <p:sp>
        <p:nvSpPr>
          <p:cNvPr id="3" name="Content Placeholder 2"/>
          <p:cNvSpPr>
            <a:spLocks noGrp="1"/>
          </p:cNvSpPr>
          <p:nvPr>
            <p:ph idx="1"/>
          </p:nvPr>
        </p:nvSpPr>
        <p:spPr/>
        <p:txBody>
          <a:bodyPr/>
          <a:lstStyle/>
          <a:p>
            <a:r>
              <a:rPr lang="en-US" dirty="0"/>
              <a:t>Accessibility is the usability of a technology or service by everyone, including people with disabilities.</a:t>
            </a:r>
          </a:p>
          <a:p>
            <a:pPr lvl="1"/>
            <a:r>
              <a:rPr lang="en-US" dirty="0"/>
              <a:t>Usability encompasses not only perception and understanding, but also navigation and interaction.</a:t>
            </a:r>
          </a:p>
          <a:p>
            <a:pPr lvl="1"/>
            <a:r>
              <a:rPr lang="en-US" dirty="0"/>
              <a:t>Accessible ≈ barrier-free</a:t>
            </a:r>
          </a:p>
        </p:txBody>
      </p:sp>
    </p:spTree>
    <p:extLst>
      <p:ext uri="{BB962C8B-B14F-4D97-AF65-F5344CB8AC3E}">
        <p14:creationId xmlns:p14="http://schemas.microsoft.com/office/powerpoint/2010/main" val="2792215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normAutofit fontScale="90000"/>
          </a:bodyPr>
          <a:lstStyle/>
          <a:p>
            <a:r>
              <a:rPr lang="en-US" dirty="0"/>
              <a:t>What a Screen Reader Might Present</a:t>
            </a:r>
          </a:p>
        </p:txBody>
      </p:sp>
      <p:pic>
        <p:nvPicPr>
          <p:cNvPr id="4" name="Content Placeholder 3" descr="Screenshot of webpage links arranged in a list."/>
          <p:cNvPicPr>
            <a:picLocks noGrp="1" noChangeAspect="1"/>
          </p:cNvPicPr>
          <p:nvPr>
            <p:ph idx="1"/>
          </p:nvPr>
        </p:nvPicPr>
        <p:blipFill>
          <a:blip r:embed="rId2" cstate="print"/>
          <a:stretch>
            <a:fillRect/>
          </a:stretch>
        </p:blipFill>
        <p:spPr>
          <a:xfrm>
            <a:off x="3300571" y="2348905"/>
            <a:ext cx="2542857" cy="3180953"/>
          </a:xfrm>
          <a:ln w="76200">
            <a:solidFill>
              <a:schemeClr val="bg1"/>
            </a:solidFill>
            <a:miter lim="800000"/>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260729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Applicable Laws: State</a:t>
            </a:r>
          </a:p>
        </p:txBody>
      </p:sp>
      <p:sp>
        <p:nvSpPr>
          <p:cNvPr id="3" name="Content Placeholder 2"/>
          <p:cNvSpPr>
            <a:spLocks noGrp="1"/>
          </p:cNvSpPr>
          <p:nvPr>
            <p:ph idx="1"/>
          </p:nvPr>
        </p:nvSpPr>
        <p:spPr/>
        <p:txBody>
          <a:bodyPr>
            <a:normAutofit lnSpcReduction="10000"/>
          </a:bodyPr>
          <a:lstStyle/>
          <a:p>
            <a:r>
              <a:rPr lang="en-US" dirty="0"/>
              <a:t>Rights of persons with disabilities (K.S.A. 39-1101)</a:t>
            </a:r>
          </a:p>
          <a:p>
            <a:r>
              <a:rPr lang="en-US" dirty="0"/>
              <a:t>Rights of persons with disabilities; employment (K.S.A. 39-1105)</a:t>
            </a:r>
          </a:p>
          <a:p>
            <a:r>
              <a:rPr lang="en-US" dirty="0"/>
              <a:t>Kansas Act Against Discrimination (K.S.A. 44-1001 et seq.)</a:t>
            </a:r>
          </a:p>
          <a:p>
            <a:r>
              <a:rPr lang="en-US" dirty="0"/>
              <a:t>Accessibility standards for public buildings or facilities</a:t>
            </a:r>
            <a:br>
              <a:rPr lang="en-US" dirty="0"/>
            </a:br>
            <a:r>
              <a:rPr lang="en-US" dirty="0"/>
              <a:t>(K.S.A. 58-1301 et seq.)</a:t>
            </a:r>
          </a:p>
        </p:txBody>
      </p:sp>
    </p:spTree>
    <p:extLst>
      <p:ext uri="{BB962C8B-B14F-4D97-AF65-F5344CB8AC3E}">
        <p14:creationId xmlns:p14="http://schemas.microsoft.com/office/powerpoint/2010/main" val="39446938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Applicable Laws: Federal</a:t>
            </a:r>
          </a:p>
        </p:txBody>
      </p:sp>
      <p:sp>
        <p:nvSpPr>
          <p:cNvPr id="3" name="Content Placeholder 2"/>
          <p:cNvSpPr>
            <a:spLocks noGrp="1"/>
          </p:cNvSpPr>
          <p:nvPr>
            <p:ph idx="1"/>
          </p:nvPr>
        </p:nvSpPr>
        <p:spPr/>
        <p:txBody>
          <a:bodyPr>
            <a:normAutofit fontScale="77500" lnSpcReduction="20000"/>
          </a:bodyPr>
          <a:lstStyle/>
          <a:p>
            <a:r>
              <a:rPr lang="en-US" dirty="0"/>
              <a:t>Americans with Disabilities Act of 1990 (ADA) (42 U.S.C. §§ 12101 et seq.)</a:t>
            </a:r>
          </a:p>
          <a:p>
            <a:r>
              <a:rPr lang="en-US" dirty="0"/>
              <a:t>Section 504 of the Rehabilitation Act of 1973, as amended (29 U.S.C. § 794)</a:t>
            </a:r>
          </a:p>
          <a:p>
            <a:r>
              <a:rPr lang="en-US" dirty="0"/>
              <a:t>Section 508 of the Rehabilitation Act of 1973, as amended (29 U.S.C. § 794d; implementing regulation: 36 CFR Part 1194)</a:t>
            </a:r>
          </a:p>
          <a:p>
            <a:r>
              <a:rPr lang="en-US" dirty="0"/>
              <a:t>Section 255 of the Communications Act of 1934, as amended by the Telecommunications Act of 1996</a:t>
            </a:r>
            <a:br>
              <a:rPr lang="en-US" dirty="0"/>
            </a:br>
            <a:r>
              <a:rPr lang="en-US" dirty="0"/>
              <a:t>(47 U.S.C. §§ 255, 251(a)(2))</a:t>
            </a:r>
          </a:p>
          <a:p>
            <a:r>
              <a:rPr lang="en-US" dirty="0"/>
              <a:t>Twenty-First Century Communications and Video Accessibility Act of 2010 (CVAA) (Pub. L. 111-260)</a:t>
            </a:r>
          </a:p>
        </p:txBody>
      </p:sp>
    </p:spTree>
    <p:extLst>
      <p:ext uri="{BB962C8B-B14F-4D97-AF65-F5344CB8AC3E}">
        <p14:creationId xmlns:p14="http://schemas.microsoft.com/office/powerpoint/2010/main" val="14229132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400" y="164592"/>
            <a:ext cx="8709720" cy="685800"/>
          </a:xfrm>
        </p:spPr>
        <p:txBody>
          <a:bodyPr/>
          <a:lstStyle/>
          <a:p>
            <a:r>
              <a:rPr lang="en-US" sz="3200" dirty="0"/>
              <a:t>Section 508 Applicability to School Districts</a:t>
            </a:r>
          </a:p>
        </p:txBody>
      </p:sp>
      <p:sp>
        <p:nvSpPr>
          <p:cNvPr id="3" name="Content Placeholder 2"/>
          <p:cNvSpPr>
            <a:spLocks noGrp="1"/>
          </p:cNvSpPr>
          <p:nvPr>
            <p:ph idx="1"/>
          </p:nvPr>
        </p:nvSpPr>
        <p:spPr/>
        <p:txBody>
          <a:bodyPr/>
          <a:lstStyle/>
          <a:p>
            <a:r>
              <a:rPr lang="en-US" dirty="0"/>
              <a:t>The Department of Education interprets the Assistive Technology Act (AT Act) to require States receiving assistance under the AT Act State Grant program to comply with Section 508, including the standards of the Access Board. Therefore, recipients of federal funds under the AT Act must comply with Section 508.</a:t>
            </a:r>
          </a:p>
        </p:txBody>
      </p:sp>
    </p:spTree>
    <p:extLst>
      <p:ext uri="{BB962C8B-B14F-4D97-AF65-F5344CB8AC3E}">
        <p14:creationId xmlns:p14="http://schemas.microsoft.com/office/powerpoint/2010/main" val="25051378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normAutofit fontScale="90000"/>
          </a:bodyPr>
          <a:lstStyle/>
          <a:p>
            <a:r>
              <a:rPr lang="en-US" dirty="0"/>
              <a:t>Revised Section 508: ICT Standards</a:t>
            </a:r>
          </a:p>
        </p:txBody>
      </p:sp>
      <p:sp>
        <p:nvSpPr>
          <p:cNvPr id="3" name="Content Placeholder 2"/>
          <p:cNvSpPr>
            <a:spLocks noGrp="1"/>
          </p:cNvSpPr>
          <p:nvPr>
            <p:ph idx="1"/>
          </p:nvPr>
        </p:nvSpPr>
        <p:spPr/>
        <p:txBody>
          <a:bodyPr>
            <a:normAutofit fontScale="70000" lnSpcReduction="20000"/>
          </a:bodyPr>
          <a:lstStyle/>
          <a:p>
            <a:r>
              <a:rPr lang="en-US" dirty="0"/>
              <a:t>Section 508 and Section 255 were just updated January 18, as Information and Communication Technology (ICT) Standards and Guidelines</a:t>
            </a:r>
          </a:p>
          <a:p>
            <a:pPr lvl="1"/>
            <a:r>
              <a:rPr lang="en-US" dirty="0"/>
              <a:t>Re-organize standards to address product functionality rather than type</a:t>
            </a:r>
          </a:p>
          <a:p>
            <a:pPr lvl="1"/>
            <a:r>
              <a:rPr lang="en-US" dirty="0"/>
              <a:t>Modernize standards</a:t>
            </a:r>
          </a:p>
          <a:p>
            <a:pPr lvl="1"/>
            <a:r>
              <a:rPr lang="en-US" dirty="0"/>
              <a:t>Harmonize with industry standard for web accessibility</a:t>
            </a:r>
          </a:p>
          <a:p>
            <a:pPr lvl="1"/>
            <a:r>
              <a:rPr lang="en-US" dirty="0"/>
              <a:t>Address certain types of content</a:t>
            </a:r>
          </a:p>
          <a:p>
            <a:pPr lvl="1"/>
            <a:r>
              <a:rPr lang="en-US" dirty="0"/>
              <a:t>Clarify intention</a:t>
            </a:r>
          </a:p>
          <a:p>
            <a:pPr lvl="1"/>
            <a:r>
              <a:rPr lang="en-US" dirty="0"/>
              <a:t>Address more types of disabilities</a:t>
            </a:r>
          </a:p>
          <a:p>
            <a:pPr lvl="1"/>
            <a:r>
              <a:rPr lang="en-US" dirty="0"/>
              <a:t>Make more testable</a:t>
            </a:r>
          </a:p>
          <a:p>
            <a:r>
              <a:rPr lang="en-US" dirty="0"/>
              <a:t>For more, see </a:t>
            </a:r>
            <a:r>
              <a:rPr lang="en-US" dirty="0">
                <a:hlinkClick r:id="rId2"/>
              </a:rPr>
              <a:t>https://www.access-board.gov/guidelines-and-standards/communications-and-it/about-the-ict-refresh</a:t>
            </a:r>
            <a:r>
              <a:rPr lang="en-US" dirty="0"/>
              <a:t>.</a:t>
            </a:r>
          </a:p>
        </p:txBody>
      </p:sp>
    </p:spTree>
    <p:extLst>
      <p:ext uri="{BB962C8B-B14F-4D97-AF65-F5344CB8AC3E}">
        <p14:creationId xmlns:p14="http://schemas.microsoft.com/office/powerpoint/2010/main" val="28928262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noAutofit/>
          </a:bodyPr>
          <a:lstStyle/>
          <a:p>
            <a:r>
              <a:rPr lang="en-US" sz="2800" dirty="0"/>
              <a:t>Accessibility Standard Incorporated by Reference</a:t>
            </a:r>
          </a:p>
        </p:txBody>
      </p:sp>
      <p:sp>
        <p:nvSpPr>
          <p:cNvPr id="3" name="Content Placeholder 2"/>
          <p:cNvSpPr>
            <a:spLocks noGrp="1"/>
          </p:cNvSpPr>
          <p:nvPr>
            <p:ph idx="1"/>
          </p:nvPr>
        </p:nvSpPr>
        <p:spPr/>
        <p:txBody>
          <a:bodyPr>
            <a:normAutofit/>
          </a:bodyPr>
          <a:lstStyle/>
          <a:p>
            <a:r>
              <a:rPr lang="en-US" dirty="0"/>
              <a:t>Web Content Accessibility Guidelines 2.0 (ISO/IEC 40500:2012)</a:t>
            </a:r>
          </a:p>
          <a:p>
            <a:pPr lvl="1"/>
            <a:r>
              <a:rPr lang="en-US" dirty="0"/>
              <a:t>By the World Wide Web Consortium (W3C)</a:t>
            </a:r>
          </a:p>
          <a:p>
            <a:pPr lvl="1"/>
            <a:r>
              <a:rPr lang="en-US" dirty="0">
                <a:hlinkClick r:id="rId2"/>
              </a:rPr>
              <a:t>http://www.w3.org/TR/WCAG/</a:t>
            </a:r>
            <a:endParaRPr lang="en-US" dirty="0"/>
          </a:p>
          <a:p>
            <a:pPr lvl="1"/>
            <a:r>
              <a:rPr lang="en-US" dirty="0"/>
              <a:t>Level AA conformance required</a:t>
            </a:r>
          </a:p>
        </p:txBody>
      </p:sp>
    </p:spTree>
    <p:extLst>
      <p:ext uri="{BB962C8B-B14F-4D97-AF65-F5344CB8AC3E}">
        <p14:creationId xmlns:p14="http://schemas.microsoft.com/office/powerpoint/2010/main" val="30300816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Concepts (1)</a:t>
            </a:r>
          </a:p>
        </p:txBody>
      </p:sp>
      <p:sp>
        <p:nvSpPr>
          <p:cNvPr id="3" name="Content Placeholder 2"/>
          <p:cNvSpPr>
            <a:spLocks noGrp="1"/>
          </p:cNvSpPr>
          <p:nvPr>
            <p:ph idx="1"/>
          </p:nvPr>
        </p:nvSpPr>
        <p:spPr/>
        <p:txBody>
          <a:bodyPr>
            <a:normAutofit fontScale="92500" lnSpcReduction="20000"/>
          </a:bodyPr>
          <a:lstStyle/>
          <a:p>
            <a:r>
              <a:rPr lang="en-US" dirty="0"/>
              <a:t>Textual alternatives</a:t>
            </a:r>
          </a:p>
          <a:p>
            <a:pPr lvl="1"/>
            <a:r>
              <a:rPr lang="en-US" dirty="0"/>
              <a:t>Convey the state, identity, and operation of content</a:t>
            </a:r>
          </a:p>
          <a:p>
            <a:pPr lvl="2"/>
            <a:r>
              <a:rPr lang="en-US" dirty="0"/>
              <a:t>Alternative text for images and image links</a:t>
            </a:r>
          </a:p>
          <a:p>
            <a:pPr lvl="2"/>
            <a:r>
              <a:rPr lang="en-US" dirty="0"/>
              <a:t>Explicitly labeled form fields</a:t>
            </a:r>
          </a:p>
          <a:p>
            <a:pPr lvl="2"/>
            <a:r>
              <a:rPr lang="en-US" dirty="0"/>
              <a:t>Equivalents for audio and video</a:t>
            </a:r>
          </a:p>
          <a:p>
            <a:r>
              <a:rPr lang="en-US" dirty="0"/>
              <a:t>Page/document structure</a:t>
            </a:r>
          </a:p>
          <a:p>
            <a:pPr lvl="1"/>
            <a:r>
              <a:rPr lang="en-US" dirty="0"/>
              <a:t>Proper combination of structure in HTML code and presentation (e.g., CSS) (web content)</a:t>
            </a:r>
          </a:p>
          <a:p>
            <a:pPr lvl="2"/>
            <a:r>
              <a:rPr lang="en-US" dirty="0"/>
              <a:t>Explicit headings</a:t>
            </a:r>
          </a:p>
          <a:p>
            <a:pPr lvl="2"/>
            <a:r>
              <a:rPr lang="en-US" dirty="0"/>
              <a:t>Explicit list structures</a:t>
            </a:r>
          </a:p>
          <a:p>
            <a:pPr lvl="2"/>
            <a:r>
              <a:rPr lang="en-US" dirty="0"/>
              <a:t>Reading order</a:t>
            </a:r>
          </a:p>
        </p:txBody>
      </p:sp>
    </p:spTree>
    <p:extLst>
      <p:ext uri="{BB962C8B-B14F-4D97-AF65-F5344CB8AC3E}">
        <p14:creationId xmlns:p14="http://schemas.microsoft.com/office/powerpoint/2010/main" val="38235127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Concepts (2)</a:t>
            </a:r>
          </a:p>
        </p:txBody>
      </p:sp>
      <p:sp>
        <p:nvSpPr>
          <p:cNvPr id="3" name="Content Placeholder 2"/>
          <p:cNvSpPr>
            <a:spLocks noGrp="1"/>
          </p:cNvSpPr>
          <p:nvPr>
            <p:ph idx="1"/>
          </p:nvPr>
        </p:nvSpPr>
        <p:spPr/>
        <p:txBody>
          <a:bodyPr>
            <a:normAutofit fontScale="85000" lnSpcReduction="20000"/>
          </a:bodyPr>
          <a:lstStyle/>
          <a:p>
            <a:r>
              <a:rPr lang="en-US" dirty="0"/>
              <a:t>Keyboard accessibility</a:t>
            </a:r>
          </a:p>
          <a:p>
            <a:pPr lvl="1"/>
            <a:r>
              <a:rPr lang="en-US" dirty="0"/>
              <a:t>Ability for user to navigate to objects with the keyboard</a:t>
            </a:r>
          </a:p>
          <a:p>
            <a:pPr lvl="1"/>
            <a:r>
              <a:rPr lang="en-US" dirty="0"/>
              <a:t>Ability for user to activate objects with the keyboard</a:t>
            </a:r>
          </a:p>
          <a:p>
            <a:pPr lvl="1"/>
            <a:r>
              <a:rPr lang="en-US" dirty="0"/>
              <a:t>No keyboard traps</a:t>
            </a:r>
          </a:p>
          <a:p>
            <a:pPr lvl="1"/>
            <a:r>
              <a:rPr lang="en-US" dirty="0"/>
              <a:t>Tab order</a:t>
            </a:r>
          </a:p>
          <a:p>
            <a:r>
              <a:rPr lang="en-US" dirty="0"/>
              <a:t>Focus control</a:t>
            </a:r>
          </a:p>
          <a:p>
            <a:pPr lvl="1"/>
            <a:r>
              <a:rPr lang="en-US" dirty="0"/>
              <a:t>Provide a visual focus discernable while navigating with the keyboard</a:t>
            </a:r>
          </a:p>
          <a:p>
            <a:pPr lvl="1"/>
            <a:r>
              <a:rPr lang="en-US" dirty="0"/>
              <a:t>Ensure assistive technologies can track the focus changes</a:t>
            </a:r>
          </a:p>
          <a:p>
            <a:pPr lvl="1"/>
            <a:r>
              <a:rPr lang="en-US" dirty="0"/>
              <a:t>Avoid focus changes not initiated by the user</a:t>
            </a:r>
          </a:p>
        </p:txBody>
      </p:sp>
    </p:spTree>
    <p:extLst>
      <p:ext uri="{BB962C8B-B14F-4D97-AF65-F5344CB8AC3E}">
        <p14:creationId xmlns:p14="http://schemas.microsoft.com/office/powerpoint/2010/main" val="363740954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dirty="0"/>
              <a:t>Typical Areas of Accommodation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Areas that typically require special attention for accessible implementation include:</a:t>
            </a:r>
          </a:p>
          <a:p>
            <a:pPr lvl="1"/>
            <a:r>
              <a:rPr lang="en-US" dirty="0"/>
              <a:t>Non-text elements</a:t>
            </a:r>
          </a:p>
          <a:p>
            <a:pPr lvl="1"/>
            <a:r>
              <a:rPr lang="en-US" dirty="0"/>
              <a:t>Color</a:t>
            </a:r>
          </a:p>
          <a:p>
            <a:pPr lvl="1"/>
            <a:r>
              <a:rPr lang="en-US" dirty="0"/>
              <a:t>Page structure</a:t>
            </a:r>
          </a:p>
          <a:p>
            <a:pPr lvl="1"/>
            <a:r>
              <a:rPr lang="en-US" dirty="0"/>
              <a:t>Lists</a:t>
            </a:r>
          </a:p>
          <a:p>
            <a:pPr lvl="1"/>
            <a:r>
              <a:rPr lang="en-US" dirty="0"/>
              <a:t>Links</a:t>
            </a:r>
          </a:p>
          <a:p>
            <a:pPr lvl="1"/>
            <a:r>
              <a:rPr lang="en-US" dirty="0"/>
              <a:t>Frames</a:t>
            </a:r>
          </a:p>
          <a:p>
            <a:pPr lvl="1"/>
            <a:r>
              <a:rPr lang="en-US" dirty="0"/>
              <a:t>Navigation</a:t>
            </a:r>
          </a:p>
          <a:p>
            <a:pPr lvl="1"/>
            <a:r>
              <a:rPr lang="en-US" dirty="0"/>
              <a:t>Data tables</a:t>
            </a:r>
          </a:p>
          <a:p>
            <a:pPr lvl="1"/>
            <a:r>
              <a:rPr lang="en-US" dirty="0"/>
              <a:t>Forms</a:t>
            </a:r>
          </a:p>
        </p:txBody>
      </p:sp>
    </p:spTree>
    <p:extLst>
      <p:ext uri="{BB962C8B-B14F-4D97-AF65-F5344CB8AC3E}">
        <p14:creationId xmlns:p14="http://schemas.microsoft.com/office/powerpoint/2010/main" val="42885792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noAutofit/>
          </a:bodyPr>
          <a:lstStyle/>
          <a:p>
            <a:r>
              <a:rPr lang="en-US" sz="3200" dirty="0"/>
              <a:t>What Accessibility Is Not: Common Myths</a:t>
            </a:r>
          </a:p>
        </p:txBody>
      </p:sp>
      <p:sp>
        <p:nvSpPr>
          <p:cNvPr id="3" name="Content Placeholder 2"/>
          <p:cNvSpPr>
            <a:spLocks noGrp="1"/>
          </p:cNvSpPr>
          <p:nvPr>
            <p:ph idx="1"/>
          </p:nvPr>
        </p:nvSpPr>
        <p:spPr/>
        <p:txBody>
          <a:bodyPr>
            <a:normAutofit fontScale="92500" lnSpcReduction="10000"/>
          </a:bodyPr>
          <a:lstStyle/>
          <a:p>
            <a:r>
              <a:rPr lang="en-US" dirty="0"/>
              <a:t>Accessibility forces you to create two versions of your website</a:t>
            </a:r>
          </a:p>
          <a:p>
            <a:r>
              <a:rPr lang="en-US" dirty="0"/>
              <a:t>A text-only version satisfies the requirement for equal or equivalent access</a:t>
            </a:r>
          </a:p>
          <a:p>
            <a:r>
              <a:rPr lang="en-US" dirty="0"/>
              <a:t>Accessibility costs too much</a:t>
            </a:r>
          </a:p>
          <a:p>
            <a:r>
              <a:rPr lang="en-US" dirty="0"/>
              <a:t>Accessibility forces you to create primitive, low-end designs</a:t>
            </a:r>
          </a:p>
          <a:p>
            <a:r>
              <a:rPr lang="en-US" dirty="0"/>
              <a:t>Sites must look the same in all browsers and user agents</a:t>
            </a:r>
          </a:p>
        </p:txBody>
      </p:sp>
      <p:sp>
        <p:nvSpPr>
          <p:cNvPr id="4" name="TextBox 3"/>
          <p:cNvSpPr txBox="1"/>
          <p:nvPr/>
        </p:nvSpPr>
        <p:spPr>
          <a:xfrm>
            <a:off x="101353" y="6304002"/>
            <a:ext cx="8941294" cy="307777"/>
          </a:xfrm>
          <a:prstGeom prst="rect">
            <a:avLst/>
          </a:prstGeom>
          <a:noFill/>
        </p:spPr>
        <p:txBody>
          <a:bodyPr wrap="none" rtlCol="0">
            <a:spAutoFit/>
          </a:bodyPr>
          <a:lstStyle/>
          <a:p>
            <a:r>
              <a:rPr lang="en-US" sz="1400" i="1" dirty="0">
                <a:solidFill>
                  <a:srgbClr val="898989"/>
                </a:solidFill>
              </a:rPr>
              <a:t>Source: </a:t>
            </a:r>
            <a:r>
              <a:rPr lang="en-US" sz="1400" i="1" dirty="0" err="1">
                <a:solidFill>
                  <a:srgbClr val="898989"/>
                </a:solidFill>
              </a:rPr>
              <a:t>Zeldman</a:t>
            </a:r>
            <a:r>
              <a:rPr lang="en-US" sz="1400" i="1" dirty="0">
                <a:solidFill>
                  <a:srgbClr val="898989"/>
                </a:solidFill>
              </a:rPr>
              <a:t>, Jeffrey. </a:t>
            </a:r>
            <a:r>
              <a:rPr lang="en-US" sz="1400" dirty="0">
                <a:solidFill>
                  <a:srgbClr val="898989"/>
                </a:solidFill>
              </a:rPr>
              <a:t>Designing with Web Standards</a:t>
            </a:r>
            <a:r>
              <a:rPr lang="en-US" sz="1400" i="1" dirty="0">
                <a:solidFill>
                  <a:srgbClr val="898989"/>
                </a:solidFill>
              </a:rPr>
              <a:t>. 3</a:t>
            </a:r>
            <a:r>
              <a:rPr lang="en-US" sz="1400" i="1" baseline="30000" dirty="0">
                <a:solidFill>
                  <a:srgbClr val="898989"/>
                </a:solidFill>
              </a:rPr>
              <a:t>rd</a:t>
            </a:r>
            <a:r>
              <a:rPr lang="en-US" sz="1400" i="1" dirty="0">
                <a:solidFill>
                  <a:srgbClr val="898989"/>
                </a:solidFill>
              </a:rPr>
              <a:t> ed. New Riders, 2010. ISBN 978-0-321-61695-1.</a:t>
            </a:r>
          </a:p>
        </p:txBody>
      </p:sp>
    </p:spTree>
    <p:extLst>
      <p:ext uri="{BB962C8B-B14F-4D97-AF65-F5344CB8AC3E}">
        <p14:creationId xmlns:p14="http://schemas.microsoft.com/office/powerpoint/2010/main" val="17588489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Disabilities</a:t>
            </a:r>
            <a:endParaRPr lang="en-US" dirty="0"/>
          </a:p>
        </p:txBody>
      </p:sp>
      <p:sp>
        <p:nvSpPr>
          <p:cNvPr id="3" name="Content Placeholder 2"/>
          <p:cNvSpPr>
            <a:spLocks noGrp="1"/>
          </p:cNvSpPr>
          <p:nvPr>
            <p:ph idx="1"/>
          </p:nvPr>
        </p:nvSpPr>
        <p:spPr/>
        <p:txBody>
          <a:bodyPr/>
          <a:lstStyle/>
          <a:p>
            <a:r>
              <a:rPr lang="en-US" dirty="0"/>
              <a:t>There are many types of disabilities to consider in addressing barriers:</a:t>
            </a:r>
          </a:p>
          <a:p>
            <a:pPr lvl="1"/>
            <a:r>
              <a:rPr lang="en-US" dirty="0"/>
              <a:t>Blindness and visual impairment</a:t>
            </a:r>
          </a:p>
          <a:p>
            <a:pPr lvl="1"/>
            <a:r>
              <a:rPr lang="en-US" dirty="0"/>
              <a:t>Deafness and hearing impairment</a:t>
            </a:r>
          </a:p>
          <a:p>
            <a:pPr lvl="1"/>
            <a:r>
              <a:rPr lang="en-US" dirty="0"/>
              <a:t>Speech and language</a:t>
            </a:r>
          </a:p>
          <a:p>
            <a:pPr lvl="1"/>
            <a:r>
              <a:rPr lang="en-US" dirty="0"/>
              <a:t>Physical</a:t>
            </a:r>
          </a:p>
          <a:p>
            <a:pPr lvl="1"/>
            <a:r>
              <a:rPr lang="en-US" dirty="0"/>
              <a:t>Cognitive</a:t>
            </a:r>
          </a:p>
        </p:txBody>
      </p:sp>
    </p:spTree>
    <p:extLst>
      <p:ext uri="{BB962C8B-B14F-4D97-AF65-F5344CB8AC3E}">
        <p14:creationId xmlns:p14="http://schemas.microsoft.com/office/powerpoint/2010/main" val="38448092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68892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9390" y="164592"/>
            <a:ext cx="8781730" cy="685800"/>
          </a:xfrm>
        </p:spPr>
        <p:txBody>
          <a:bodyPr>
            <a:noAutofit/>
          </a:bodyPr>
          <a:lstStyle/>
          <a:p>
            <a:r>
              <a:rPr lang="en-US" sz="3600" dirty="0"/>
              <a:t>Provide alternative text for images: web</a:t>
            </a:r>
          </a:p>
        </p:txBody>
      </p:sp>
      <p:sp>
        <p:nvSpPr>
          <p:cNvPr id="5" name="Content Placeholder 4"/>
          <p:cNvSpPr>
            <a:spLocks noGrp="1"/>
          </p:cNvSpPr>
          <p:nvPr>
            <p:ph idx="1"/>
          </p:nvPr>
        </p:nvSpPr>
        <p:spPr/>
        <p:txBody>
          <a:bodyPr>
            <a:normAutofit lnSpcReduction="10000"/>
          </a:bodyPr>
          <a:lstStyle/>
          <a:p>
            <a:r>
              <a:rPr lang="en-US" dirty="0"/>
              <a:t>Alternative text communicates the meaning of images to users of AT and text-only browsers.</a:t>
            </a:r>
          </a:p>
          <a:p>
            <a:r>
              <a:rPr lang="en-US" dirty="0"/>
              <a:t>Standards</a:t>
            </a:r>
          </a:p>
          <a:p>
            <a:pPr lvl="1"/>
            <a:r>
              <a:rPr lang="en-US" dirty="0"/>
              <a:t>WCAG 2.0 Level A</a:t>
            </a:r>
          </a:p>
          <a:p>
            <a:pPr lvl="2"/>
            <a:r>
              <a:rPr lang="en-US" dirty="0"/>
              <a:t>1.1.1 Provide text alternatives for all non-text content</a:t>
            </a:r>
          </a:p>
          <a:p>
            <a:pPr marL="0" indent="0">
              <a:buNone/>
            </a:pPr>
            <a:r>
              <a:rPr lang="en-US" dirty="0">
                <a:solidFill>
                  <a:schemeClr val="accent2"/>
                </a:solidFill>
                <a:latin typeface="Consolas"/>
                <a:cs typeface="Consolas"/>
              </a:rPr>
              <a:t>&lt;</a:t>
            </a:r>
            <a:r>
              <a:rPr lang="en-US" dirty="0" err="1">
                <a:solidFill>
                  <a:schemeClr val="accent3"/>
                </a:solidFill>
                <a:latin typeface="Consolas"/>
                <a:cs typeface="Consolas"/>
              </a:rPr>
              <a:t>img</a:t>
            </a:r>
            <a:r>
              <a:rPr lang="en-US" dirty="0">
                <a:latin typeface="Consolas"/>
                <a:cs typeface="Consolas"/>
              </a:rPr>
              <a:t> </a:t>
            </a:r>
            <a:r>
              <a:rPr lang="en-US" dirty="0" err="1">
                <a:latin typeface="Consolas"/>
                <a:cs typeface="Consolas"/>
              </a:rPr>
              <a:t>src</a:t>
            </a:r>
            <a:r>
              <a:rPr lang="en-US" dirty="0">
                <a:solidFill>
                  <a:schemeClr val="accent6">
                    <a:lumMod val="60000"/>
                    <a:lumOff val="40000"/>
                  </a:schemeClr>
                </a:solidFill>
                <a:latin typeface="Consolas"/>
                <a:cs typeface="Consolas"/>
              </a:rPr>
              <a:t>=</a:t>
            </a:r>
            <a:r>
              <a:rPr lang="en-US" dirty="0">
                <a:solidFill>
                  <a:schemeClr val="accent5"/>
                </a:solidFill>
                <a:latin typeface="Consolas"/>
                <a:cs typeface="Consolas"/>
              </a:rPr>
              <a:t>"</a:t>
            </a:r>
            <a:r>
              <a:rPr lang="en-US" dirty="0" err="1">
                <a:solidFill>
                  <a:schemeClr val="accent5"/>
                </a:solidFill>
                <a:latin typeface="Consolas"/>
                <a:cs typeface="Consolas"/>
              </a:rPr>
              <a:t>library_map.gif</a:t>
            </a:r>
            <a:r>
              <a:rPr lang="en-US" dirty="0">
                <a:solidFill>
                  <a:schemeClr val="accent5"/>
                </a:solidFill>
                <a:latin typeface="Consolas"/>
                <a:cs typeface="Consolas"/>
              </a:rPr>
              <a:t>"</a:t>
            </a:r>
            <a:br>
              <a:rPr lang="en-US" dirty="0">
                <a:solidFill>
                  <a:schemeClr val="accent5"/>
                </a:solidFill>
                <a:latin typeface="Consolas"/>
                <a:cs typeface="Consolas"/>
              </a:rPr>
            </a:br>
            <a:r>
              <a:rPr lang="en-US" dirty="0">
                <a:solidFill>
                  <a:schemeClr val="accent5"/>
                </a:solidFill>
                <a:latin typeface="Consolas"/>
                <a:cs typeface="Consolas"/>
              </a:rPr>
              <a:t>    </a:t>
            </a:r>
            <a:r>
              <a:rPr lang="en-US" dirty="0">
                <a:latin typeface="Consolas"/>
                <a:cs typeface="Consolas"/>
              </a:rPr>
              <a:t> </a:t>
            </a:r>
            <a:r>
              <a:rPr lang="en-US" b="1" dirty="0">
                <a:latin typeface="Consolas"/>
                <a:cs typeface="Consolas"/>
              </a:rPr>
              <a:t>alt</a:t>
            </a:r>
            <a:r>
              <a:rPr lang="en-US" b="1" dirty="0">
                <a:solidFill>
                  <a:schemeClr val="accent6">
                    <a:lumMod val="60000"/>
                    <a:lumOff val="40000"/>
                  </a:schemeClr>
                </a:solidFill>
                <a:latin typeface="Consolas"/>
                <a:cs typeface="Consolas"/>
              </a:rPr>
              <a:t>=</a:t>
            </a:r>
            <a:r>
              <a:rPr lang="en-US" b="1" dirty="0">
                <a:solidFill>
                  <a:schemeClr val="accent5"/>
                </a:solidFill>
                <a:latin typeface="Consolas"/>
                <a:cs typeface="Consolas"/>
              </a:rPr>
              <a:t>"Library Map"</a:t>
            </a:r>
            <a:r>
              <a:rPr lang="en-US" dirty="0">
                <a:solidFill>
                  <a:schemeClr val="accent2"/>
                </a:solidFill>
                <a:latin typeface="Consolas"/>
                <a:cs typeface="Consolas"/>
              </a:rPr>
              <a:t>&gt;</a:t>
            </a:r>
          </a:p>
        </p:txBody>
      </p:sp>
    </p:spTree>
    <p:extLst>
      <p:ext uri="{BB962C8B-B14F-4D97-AF65-F5344CB8AC3E}">
        <p14:creationId xmlns:p14="http://schemas.microsoft.com/office/powerpoint/2010/main" val="6006869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9390" y="164592"/>
            <a:ext cx="8781730" cy="685800"/>
          </a:xfrm>
        </p:spPr>
        <p:txBody>
          <a:bodyPr/>
          <a:lstStyle/>
          <a:p>
            <a:r>
              <a:rPr lang="en-US" sz="3600" dirty="0"/>
              <a:t>Provide alternative text for images: PDF</a:t>
            </a:r>
          </a:p>
        </p:txBody>
      </p:sp>
      <p:sp>
        <p:nvSpPr>
          <p:cNvPr id="5" name="Content Placeholder 4"/>
          <p:cNvSpPr>
            <a:spLocks noGrp="1"/>
          </p:cNvSpPr>
          <p:nvPr>
            <p:ph sz="half" idx="1"/>
          </p:nvPr>
        </p:nvSpPr>
        <p:spPr>
          <a:xfrm>
            <a:off x="457200" y="1600200"/>
            <a:ext cx="4038600" cy="4525963"/>
          </a:xfrm>
        </p:spPr>
        <p:txBody>
          <a:bodyPr>
            <a:normAutofit fontScale="92500" lnSpcReduction="10000"/>
          </a:bodyPr>
          <a:lstStyle/>
          <a:p>
            <a:r>
              <a:rPr lang="en-US" dirty="0"/>
              <a:t>For PDF documents, the image must first be designated as a Figure in Acrobat Pro (e.g., using the Touch Up Reading Order tool). Then right click the image and select </a:t>
            </a:r>
            <a:r>
              <a:rPr lang="en-US" b="1" dirty="0"/>
              <a:t>Edit Alternate Text</a:t>
            </a:r>
            <a:r>
              <a:rPr lang="en-US" dirty="0"/>
              <a:t>. Enter the appropriate alternative text in the dialog box.</a:t>
            </a:r>
            <a:endParaRPr lang="en-US" dirty="0">
              <a:solidFill>
                <a:schemeClr val="accent2"/>
              </a:solidFill>
              <a:latin typeface="Consolas"/>
              <a:cs typeface="Consolas"/>
            </a:endParaRPr>
          </a:p>
        </p:txBody>
      </p:sp>
      <p:pic>
        <p:nvPicPr>
          <p:cNvPr id="7" name="Content Placeholder 6" descr="Screenshot of a figure in Acrobat Pro and a contextual menu, showing the &quot;Edit Alternate Text&quot; comman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14700" y="1600200"/>
            <a:ext cx="3305600" cy="2591371"/>
          </a:xfrm>
        </p:spPr>
      </p:pic>
      <p:pic>
        <p:nvPicPr>
          <p:cNvPr id="8" name="Picture 7" descr="Screenshot of the Acrobat Pro Alternat Text dialog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691" y="4546942"/>
            <a:ext cx="2647619" cy="1444156"/>
          </a:xfrm>
          <a:prstGeom prst="rect">
            <a:avLst/>
          </a:prstGeom>
        </p:spPr>
      </p:pic>
    </p:spTree>
    <p:extLst>
      <p:ext uri="{BB962C8B-B14F-4D97-AF65-F5344CB8AC3E}">
        <p14:creationId xmlns:p14="http://schemas.microsoft.com/office/powerpoint/2010/main" val="291421519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9390" y="164592"/>
            <a:ext cx="8781730" cy="685800"/>
          </a:xfrm>
        </p:spPr>
        <p:txBody>
          <a:bodyPr/>
          <a:lstStyle/>
          <a:p>
            <a:r>
              <a:rPr lang="en-US" sz="3200" dirty="0"/>
              <a:t>Provide alternative text for images: Word (1)</a:t>
            </a:r>
          </a:p>
        </p:txBody>
      </p:sp>
      <p:sp>
        <p:nvSpPr>
          <p:cNvPr id="5" name="Content Placeholder 4"/>
          <p:cNvSpPr>
            <a:spLocks noGrp="1"/>
          </p:cNvSpPr>
          <p:nvPr>
            <p:ph sz="half" idx="1"/>
          </p:nvPr>
        </p:nvSpPr>
        <p:spPr/>
        <p:txBody>
          <a:bodyPr>
            <a:normAutofit/>
          </a:bodyPr>
          <a:lstStyle/>
          <a:p>
            <a:r>
              <a:rPr lang="en-US" dirty="0"/>
              <a:t>For Word documents, (1) right click the image in Word and select </a:t>
            </a:r>
            <a:r>
              <a:rPr lang="en-US" b="1" dirty="0"/>
              <a:t>Picture</a:t>
            </a:r>
            <a:r>
              <a:rPr lang="en-US" dirty="0"/>
              <a:t>.</a:t>
            </a:r>
            <a:endParaRPr lang="en-US" dirty="0">
              <a:solidFill>
                <a:schemeClr val="accent2"/>
              </a:solidFill>
              <a:latin typeface="Consolas"/>
              <a:cs typeface="Consolas"/>
            </a:endParaRPr>
          </a:p>
        </p:txBody>
      </p:sp>
      <p:pic>
        <p:nvPicPr>
          <p:cNvPr id="3" name="Content Placeholder 2" descr="Screenshot of a picture in Word and a contextual menu, showing the &quot;Picture&quot; comman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24060" y="1941409"/>
            <a:ext cx="3686879" cy="3843545"/>
          </a:xfrm>
        </p:spPr>
      </p:pic>
    </p:spTree>
    <p:extLst>
      <p:ext uri="{BB962C8B-B14F-4D97-AF65-F5344CB8AC3E}">
        <p14:creationId xmlns:p14="http://schemas.microsoft.com/office/powerpoint/2010/main" val="41322753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9390" y="164592"/>
            <a:ext cx="8781730" cy="685800"/>
          </a:xfrm>
        </p:spPr>
        <p:txBody>
          <a:bodyPr/>
          <a:lstStyle/>
          <a:p>
            <a:r>
              <a:rPr lang="en-US" sz="3200" dirty="0"/>
              <a:t>Provide alternative text for images: Word (2)</a:t>
            </a:r>
          </a:p>
        </p:txBody>
      </p:sp>
      <p:sp>
        <p:nvSpPr>
          <p:cNvPr id="5" name="Content Placeholder 4"/>
          <p:cNvSpPr>
            <a:spLocks noGrp="1"/>
          </p:cNvSpPr>
          <p:nvPr>
            <p:ph sz="half" idx="1"/>
          </p:nvPr>
        </p:nvSpPr>
        <p:spPr/>
        <p:txBody>
          <a:bodyPr>
            <a:normAutofit/>
          </a:bodyPr>
          <a:lstStyle/>
          <a:p>
            <a:r>
              <a:rPr lang="en-US" dirty="0"/>
              <a:t>(2) Click the </a:t>
            </a:r>
            <a:r>
              <a:rPr lang="en-US" b="1" dirty="0"/>
              <a:t>Alt Text </a:t>
            </a:r>
            <a:r>
              <a:rPr lang="en-US" dirty="0"/>
              <a:t>tab. Enter the appropriate alternative text in the </a:t>
            </a:r>
            <a:r>
              <a:rPr lang="en-US" b="1" dirty="0"/>
              <a:t>Alternative text</a:t>
            </a:r>
            <a:r>
              <a:rPr lang="en-US" dirty="0"/>
              <a:t> field.</a:t>
            </a:r>
            <a:endParaRPr lang="en-US" dirty="0">
              <a:solidFill>
                <a:schemeClr val="accent2"/>
              </a:solidFill>
              <a:latin typeface="Consolas"/>
              <a:cs typeface="Consolas"/>
            </a:endParaRPr>
          </a:p>
        </p:txBody>
      </p:sp>
      <p:pic>
        <p:nvPicPr>
          <p:cNvPr id="7" name="Content Placeholder 6" descr="Screenshot of the Word Format Picture dialog box with the Alt Text tab active, showing the Alternative text fiel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9860" y="1957416"/>
            <a:ext cx="3935280" cy="3811530"/>
          </a:xfrm>
        </p:spPr>
      </p:pic>
    </p:spTree>
    <p:extLst>
      <p:ext uri="{BB962C8B-B14F-4D97-AF65-F5344CB8AC3E}">
        <p14:creationId xmlns:p14="http://schemas.microsoft.com/office/powerpoint/2010/main" val="42323303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dirty="0"/>
              <a:t>Provide valid labels for form fields</a:t>
            </a:r>
          </a:p>
        </p:txBody>
      </p:sp>
      <p:sp>
        <p:nvSpPr>
          <p:cNvPr id="3" name="Content Placeholder 2"/>
          <p:cNvSpPr>
            <a:spLocks noGrp="1"/>
          </p:cNvSpPr>
          <p:nvPr>
            <p:ph idx="1"/>
          </p:nvPr>
        </p:nvSpPr>
        <p:spPr/>
        <p:txBody>
          <a:bodyPr>
            <a:normAutofit/>
          </a:bodyPr>
          <a:lstStyle/>
          <a:p>
            <a:r>
              <a:rPr lang="en-US" dirty="0"/>
              <a:t>Form fields must be explicitly associated with labels. When labels are not present or incorrect, users of AT may not be able to complete a form.</a:t>
            </a:r>
          </a:p>
          <a:p>
            <a:r>
              <a:rPr lang="en-US" dirty="0"/>
              <a:t>Standards</a:t>
            </a:r>
          </a:p>
          <a:p>
            <a:pPr lvl="1"/>
            <a:r>
              <a:rPr lang="en-US" dirty="0"/>
              <a:t>WCAG 2.0 Level A</a:t>
            </a:r>
          </a:p>
          <a:p>
            <a:pPr lvl="2"/>
            <a:r>
              <a:rPr lang="en-US" dirty="0"/>
              <a:t>1.3.1 Information and relationships conveyed through presentation</a:t>
            </a:r>
          </a:p>
          <a:p>
            <a:pPr lvl="2"/>
            <a:r>
              <a:rPr lang="en-US" dirty="0"/>
              <a:t>4.1.2 Name, Role, Value</a:t>
            </a:r>
          </a:p>
        </p:txBody>
      </p:sp>
    </p:spTree>
    <p:extLst>
      <p:ext uri="{BB962C8B-B14F-4D97-AF65-F5344CB8AC3E}">
        <p14:creationId xmlns:p14="http://schemas.microsoft.com/office/powerpoint/2010/main" val="19287900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3600" dirty="0"/>
              <a:t>Provide valid labels for form fields: web</a:t>
            </a:r>
          </a:p>
        </p:txBody>
      </p:sp>
      <p:sp>
        <p:nvSpPr>
          <p:cNvPr id="3" name="Content Placeholder 2"/>
          <p:cNvSpPr>
            <a:spLocks noGrp="1"/>
          </p:cNvSpPr>
          <p:nvPr>
            <p:ph idx="1"/>
          </p:nvPr>
        </p:nvSpPr>
        <p:spPr/>
        <p:txBody>
          <a:bodyPr/>
          <a:lstStyle/>
          <a:p>
            <a:pPr marL="0" indent="0">
              <a:buNone/>
            </a:pPr>
            <a:r>
              <a:rPr lang="en-US" b="1" dirty="0">
                <a:solidFill>
                  <a:srgbClr val="F1AD02"/>
                </a:solidFill>
                <a:latin typeface="Consolas"/>
                <a:cs typeface="Consolas"/>
              </a:rPr>
              <a:t>&lt;</a:t>
            </a:r>
            <a:r>
              <a:rPr lang="en-US" b="1" dirty="0">
                <a:solidFill>
                  <a:srgbClr val="C0504D"/>
                </a:solidFill>
                <a:latin typeface="Consolas"/>
                <a:cs typeface="Consolas"/>
              </a:rPr>
              <a:t>l</a:t>
            </a:r>
            <a:r>
              <a:rPr lang="en-US" b="1" dirty="0">
                <a:solidFill>
                  <a:schemeClr val="accent3"/>
                </a:solidFill>
                <a:latin typeface="Consolas"/>
                <a:cs typeface="Consolas"/>
              </a:rPr>
              <a:t>abel</a:t>
            </a:r>
            <a:r>
              <a:rPr lang="en-US" b="1" dirty="0">
                <a:latin typeface="Consolas"/>
                <a:cs typeface="Consolas"/>
              </a:rPr>
              <a:t> for</a:t>
            </a:r>
            <a:r>
              <a:rPr lang="en-US" b="1" dirty="0">
                <a:solidFill>
                  <a:schemeClr val="accent6">
                    <a:lumMod val="60000"/>
                    <a:lumOff val="40000"/>
                  </a:schemeClr>
                </a:solidFill>
                <a:latin typeface="Consolas"/>
                <a:cs typeface="Consolas"/>
              </a:rPr>
              <a:t>=</a:t>
            </a:r>
            <a:r>
              <a:rPr lang="en-US" b="1" dirty="0">
                <a:solidFill>
                  <a:schemeClr val="accent5"/>
                </a:solidFill>
                <a:latin typeface="Consolas"/>
                <a:cs typeface="Consolas"/>
              </a:rPr>
              <a:t>"ship1"</a:t>
            </a:r>
            <a:r>
              <a:rPr lang="en-US" b="1" dirty="0">
                <a:solidFill>
                  <a:schemeClr val="accent2"/>
                </a:solidFill>
                <a:latin typeface="Consolas"/>
                <a:cs typeface="Consolas"/>
              </a:rPr>
              <a:t>&gt;</a:t>
            </a:r>
            <a:r>
              <a:rPr lang="en-US" dirty="0">
                <a:latin typeface="Consolas"/>
                <a:cs typeface="Consolas"/>
              </a:rPr>
              <a:t>Ship To:</a:t>
            </a:r>
            <a:r>
              <a:rPr lang="en-US" b="1" dirty="0">
                <a:solidFill>
                  <a:srgbClr val="F1AD02"/>
                </a:solidFill>
                <a:latin typeface="Consolas"/>
                <a:cs typeface="Consolas"/>
              </a:rPr>
              <a:t>&lt;/</a:t>
            </a:r>
            <a:r>
              <a:rPr lang="en-US" b="1" dirty="0">
                <a:solidFill>
                  <a:schemeClr val="accent3"/>
                </a:solidFill>
                <a:latin typeface="Consolas"/>
                <a:cs typeface="Consolas"/>
              </a:rPr>
              <a:t>label</a:t>
            </a:r>
            <a:r>
              <a:rPr lang="en-US" b="1" dirty="0">
                <a:solidFill>
                  <a:schemeClr val="accent2"/>
                </a:solidFill>
                <a:latin typeface="Consolas"/>
                <a:cs typeface="Consolas"/>
              </a:rPr>
              <a:t>&gt;</a:t>
            </a:r>
            <a:r>
              <a:rPr lang="en-US" dirty="0">
                <a:solidFill>
                  <a:schemeClr val="accent2"/>
                </a:solidFill>
                <a:latin typeface="Consolas"/>
                <a:cs typeface="Consolas"/>
              </a:rPr>
              <a:t> &lt;</a:t>
            </a:r>
            <a:r>
              <a:rPr lang="en-US" dirty="0">
                <a:solidFill>
                  <a:schemeClr val="accent3"/>
                </a:solidFill>
                <a:latin typeface="Consolas"/>
                <a:cs typeface="Consolas"/>
              </a:rPr>
              <a:t>input</a:t>
            </a:r>
            <a:r>
              <a:rPr lang="en-US" dirty="0">
                <a:latin typeface="Consolas"/>
                <a:cs typeface="Consolas"/>
              </a:rPr>
              <a:t> id</a:t>
            </a:r>
            <a:r>
              <a:rPr lang="en-US" dirty="0">
                <a:solidFill>
                  <a:schemeClr val="accent6">
                    <a:lumMod val="60000"/>
                    <a:lumOff val="40000"/>
                  </a:schemeClr>
                </a:solidFill>
                <a:latin typeface="Consolas"/>
                <a:cs typeface="Consolas"/>
              </a:rPr>
              <a:t>=</a:t>
            </a:r>
            <a:r>
              <a:rPr lang="en-US" dirty="0">
                <a:solidFill>
                  <a:schemeClr val="accent5"/>
                </a:solidFill>
                <a:latin typeface="Consolas"/>
                <a:cs typeface="Consolas"/>
              </a:rPr>
              <a:t>"ship1"</a:t>
            </a:r>
            <a:r>
              <a:rPr lang="en-US" dirty="0">
                <a:latin typeface="Consolas"/>
                <a:cs typeface="Consolas"/>
              </a:rPr>
              <a:t> type</a:t>
            </a:r>
            <a:r>
              <a:rPr lang="en-US" dirty="0">
                <a:solidFill>
                  <a:schemeClr val="accent6">
                    <a:lumMod val="60000"/>
                    <a:lumOff val="40000"/>
                  </a:schemeClr>
                </a:solidFill>
                <a:latin typeface="Consolas"/>
                <a:cs typeface="Consolas"/>
              </a:rPr>
              <a:t>=</a:t>
            </a:r>
            <a:r>
              <a:rPr lang="en-US" dirty="0">
                <a:solidFill>
                  <a:schemeClr val="accent5"/>
                </a:solidFill>
                <a:latin typeface="Consolas"/>
                <a:cs typeface="Consolas"/>
              </a:rPr>
              <a:t>"text"</a:t>
            </a:r>
            <a:r>
              <a:rPr lang="en-US" dirty="0">
                <a:latin typeface="Consolas"/>
                <a:cs typeface="Consolas"/>
              </a:rPr>
              <a:t/>
            </a:r>
            <a:br>
              <a:rPr lang="en-US" dirty="0">
                <a:latin typeface="Consolas"/>
                <a:cs typeface="Consolas"/>
              </a:rPr>
            </a:br>
            <a:r>
              <a:rPr lang="en-US" dirty="0">
                <a:latin typeface="Consolas"/>
                <a:cs typeface="Consolas"/>
              </a:rPr>
              <a:t>       name</a:t>
            </a:r>
            <a:r>
              <a:rPr lang="en-US" dirty="0">
                <a:solidFill>
                  <a:schemeClr val="accent6">
                    <a:lumMod val="60000"/>
                    <a:lumOff val="40000"/>
                  </a:schemeClr>
                </a:solidFill>
                <a:latin typeface="Consolas"/>
                <a:cs typeface="Consolas"/>
              </a:rPr>
              <a:t>=</a:t>
            </a:r>
            <a:r>
              <a:rPr lang="en-US" dirty="0">
                <a:solidFill>
                  <a:schemeClr val="accent5"/>
                </a:solidFill>
                <a:latin typeface="Consolas"/>
                <a:cs typeface="Consolas"/>
              </a:rPr>
              <a:t>"shiptoaddr1"</a:t>
            </a:r>
            <a:r>
              <a:rPr lang="en-US" dirty="0">
                <a:solidFill>
                  <a:schemeClr val="accent2"/>
                </a:solidFill>
                <a:latin typeface="Consolas"/>
                <a:cs typeface="Consolas"/>
              </a:rPr>
              <a:t>&gt;</a:t>
            </a:r>
          </a:p>
        </p:txBody>
      </p:sp>
    </p:spTree>
    <p:extLst>
      <p:ext uri="{BB962C8B-B14F-4D97-AF65-F5344CB8AC3E}">
        <p14:creationId xmlns:p14="http://schemas.microsoft.com/office/powerpoint/2010/main" val="12640028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3600" dirty="0"/>
              <a:t>Provide valid labels for form fields: PDF</a:t>
            </a:r>
          </a:p>
        </p:txBody>
      </p:sp>
      <p:sp>
        <p:nvSpPr>
          <p:cNvPr id="3" name="Content Placeholder 2"/>
          <p:cNvSpPr>
            <a:spLocks noGrp="1"/>
          </p:cNvSpPr>
          <p:nvPr>
            <p:ph sz="half" idx="1"/>
          </p:nvPr>
        </p:nvSpPr>
        <p:spPr>
          <a:xfrm>
            <a:off x="457200" y="1600200"/>
            <a:ext cx="4038600" cy="4525963"/>
          </a:xfrm>
        </p:spPr>
        <p:txBody>
          <a:bodyPr>
            <a:normAutofit fontScale="85000" lnSpcReduction="10000"/>
          </a:bodyPr>
          <a:lstStyle/>
          <a:p>
            <a:r>
              <a:rPr lang="en-US" dirty="0"/>
              <a:t>For PDF documents, use the Tooltip property.</a:t>
            </a:r>
          </a:p>
          <a:p>
            <a:r>
              <a:rPr lang="en-US" dirty="0"/>
              <a:t>In the </a:t>
            </a:r>
            <a:r>
              <a:rPr lang="en-US" b="1" dirty="0"/>
              <a:t>Forms </a:t>
            </a:r>
            <a:r>
              <a:rPr lang="en-US" dirty="0"/>
              <a:t>panel click </a:t>
            </a:r>
            <a:r>
              <a:rPr lang="en-US" b="1" dirty="0"/>
              <a:t>Edit</a:t>
            </a:r>
            <a:r>
              <a:rPr lang="en-US" dirty="0"/>
              <a:t>, then right click the field and select </a:t>
            </a:r>
            <a:r>
              <a:rPr lang="en-US" b="1" dirty="0"/>
              <a:t>Properties</a:t>
            </a:r>
            <a:r>
              <a:rPr lang="en-US" dirty="0"/>
              <a:t>. Enter the label in the </a:t>
            </a:r>
            <a:r>
              <a:rPr lang="en-US" b="1" dirty="0"/>
              <a:t>Tooltip</a:t>
            </a:r>
            <a:r>
              <a:rPr lang="en-US" dirty="0"/>
              <a:t> field.</a:t>
            </a:r>
          </a:p>
          <a:p>
            <a:r>
              <a:rPr lang="en-US" dirty="0"/>
              <a:t>Ensure the Tooltip label conveys all the information that a screen reader user would need to correctly complete the field.</a:t>
            </a:r>
          </a:p>
        </p:txBody>
      </p:sp>
      <p:pic>
        <p:nvPicPr>
          <p:cNvPr id="11" name="Content Placeholder 10" descr="Screenshot of the Acrobat Pro Text Field Properties dialog box with the General tab active, showing the Tooltip fiel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22028"/>
            <a:ext cx="4038600" cy="3282307"/>
          </a:xfrm>
        </p:spPr>
      </p:pic>
    </p:spTree>
    <p:extLst>
      <p:ext uri="{BB962C8B-B14F-4D97-AF65-F5344CB8AC3E}">
        <p14:creationId xmlns:p14="http://schemas.microsoft.com/office/powerpoint/2010/main" val="363304224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3200" dirty="0"/>
              <a:t>Provide valid labels for form fields: Word (1)</a:t>
            </a:r>
          </a:p>
        </p:txBody>
      </p:sp>
      <p:sp>
        <p:nvSpPr>
          <p:cNvPr id="3" name="Content Placeholder 2"/>
          <p:cNvSpPr>
            <a:spLocks noGrp="1"/>
          </p:cNvSpPr>
          <p:nvPr>
            <p:ph sz="half" idx="1"/>
          </p:nvPr>
        </p:nvSpPr>
        <p:spPr/>
        <p:txBody>
          <a:bodyPr>
            <a:normAutofit/>
          </a:bodyPr>
          <a:lstStyle/>
          <a:p>
            <a:r>
              <a:rPr lang="en-US" dirty="0"/>
              <a:t>For Word documents, (1) right click the field and select </a:t>
            </a:r>
            <a:r>
              <a:rPr lang="en-US" b="1" dirty="0"/>
              <a:t>Properties</a:t>
            </a:r>
            <a:r>
              <a:rPr lang="en-US" dirty="0"/>
              <a:t>. Enter the label in the </a:t>
            </a:r>
            <a:r>
              <a:rPr lang="en-US" b="1" dirty="0"/>
              <a:t>Bookmark</a:t>
            </a:r>
            <a:r>
              <a:rPr lang="en-US" dirty="0"/>
              <a:t> field.</a:t>
            </a:r>
          </a:p>
        </p:txBody>
      </p:sp>
      <p:pic>
        <p:nvPicPr>
          <p:cNvPr id="5" name="Content Placeholder 4" descr="Screenshot of the Word Text Form Field Options dialog box, showing the Bookmark fiel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90575" y="2222027"/>
            <a:ext cx="3753850" cy="3282307"/>
          </a:xfrm>
        </p:spPr>
      </p:pic>
    </p:spTree>
    <p:extLst>
      <p:ext uri="{BB962C8B-B14F-4D97-AF65-F5344CB8AC3E}">
        <p14:creationId xmlns:p14="http://schemas.microsoft.com/office/powerpoint/2010/main" val="285935108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3200" dirty="0"/>
              <a:t>Provide valid labels for form fields: Word (2)</a:t>
            </a:r>
          </a:p>
        </p:txBody>
      </p:sp>
      <p:sp>
        <p:nvSpPr>
          <p:cNvPr id="3" name="Content Placeholder 2"/>
          <p:cNvSpPr>
            <a:spLocks noGrp="1"/>
          </p:cNvSpPr>
          <p:nvPr>
            <p:ph sz="half" idx="1"/>
          </p:nvPr>
        </p:nvSpPr>
        <p:spPr/>
        <p:txBody>
          <a:bodyPr>
            <a:normAutofit/>
          </a:bodyPr>
          <a:lstStyle/>
          <a:p>
            <a:r>
              <a:rPr lang="en-US" dirty="0"/>
              <a:t>(2) Click the </a:t>
            </a:r>
            <a:r>
              <a:rPr lang="en-US" b="1" dirty="0"/>
              <a:t>Add Help Text </a:t>
            </a:r>
            <a:r>
              <a:rPr lang="en-US" dirty="0"/>
              <a:t>button, then enter the label in the </a:t>
            </a:r>
            <a:r>
              <a:rPr lang="en-US" b="1" dirty="0"/>
              <a:t>Type your own </a:t>
            </a:r>
            <a:r>
              <a:rPr lang="en-US" dirty="0"/>
              <a:t>text field and click </a:t>
            </a:r>
            <a:r>
              <a:rPr lang="en-US" b="1" dirty="0"/>
              <a:t>OK </a:t>
            </a:r>
            <a:r>
              <a:rPr lang="en-US" dirty="0"/>
              <a:t>twice.</a:t>
            </a:r>
          </a:p>
          <a:p>
            <a:endParaRPr lang="en-US" dirty="0"/>
          </a:p>
        </p:txBody>
      </p:sp>
      <p:pic>
        <p:nvPicPr>
          <p:cNvPr id="5" name="Content Placeholder 4" descr="Screenshot of the Word Form Field Help Text dialog box with the Status Bar tab active, showing the Type your own fiel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87965" y="2222027"/>
            <a:ext cx="3959070" cy="3282307"/>
          </a:xfrm>
        </p:spPr>
      </p:pic>
    </p:spTree>
    <p:extLst>
      <p:ext uri="{BB962C8B-B14F-4D97-AF65-F5344CB8AC3E}">
        <p14:creationId xmlns:p14="http://schemas.microsoft.com/office/powerpoint/2010/main" val="19275016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3200" dirty="0"/>
              <a:t>Common Challenges for Users with Disabilities</a:t>
            </a:r>
          </a:p>
        </p:txBody>
      </p:sp>
      <p:sp>
        <p:nvSpPr>
          <p:cNvPr id="3" name="Content Placeholder 2"/>
          <p:cNvSpPr>
            <a:spLocks noGrp="1"/>
          </p:cNvSpPr>
          <p:nvPr>
            <p:ph idx="1"/>
          </p:nvPr>
        </p:nvSpPr>
        <p:spPr/>
        <p:txBody>
          <a:bodyPr>
            <a:normAutofit fontScale="62500" lnSpcReduction="20000"/>
          </a:bodyPr>
          <a:lstStyle/>
          <a:p>
            <a:r>
              <a:rPr lang="en-US" dirty="0"/>
              <a:t>Navigating and locating content</a:t>
            </a:r>
          </a:p>
          <a:p>
            <a:r>
              <a:rPr lang="en-US" dirty="0"/>
              <a:t>Reading order of content</a:t>
            </a:r>
          </a:p>
          <a:p>
            <a:r>
              <a:rPr lang="en-US" dirty="0"/>
              <a:t>Lack of labels, instructions, and cues for input elements</a:t>
            </a:r>
          </a:p>
          <a:p>
            <a:r>
              <a:rPr lang="en-US" dirty="0"/>
              <a:t>Access to and understanding of non-text elements</a:t>
            </a:r>
          </a:p>
          <a:p>
            <a:pPr lvl="1"/>
            <a:r>
              <a:rPr lang="en-US" dirty="0"/>
              <a:t>Lack of text alternatives for illustrations, charts, graphs, screenshots, icons and audio/video content</a:t>
            </a:r>
          </a:p>
          <a:p>
            <a:pPr lvl="1"/>
            <a:r>
              <a:rPr lang="en-US" dirty="0"/>
              <a:t>Reliance on color, shape, or location alone to convey meaning</a:t>
            </a:r>
          </a:p>
          <a:p>
            <a:r>
              <a:rPr lang="en-US" dirty="0"/>
              <a:t>Improper text formatting and structure</a:t>
            </a:r>
          </a:p>
          <a:p>
            <a:pPr lvl="1"/>
            <a:r>
              <a:rPr lang="en-US" dirty="0"/>
              <a:t>Color contrast, headings, lists, etc.</a:t>
            </a:r>
          </a:p>
          <a:p>
            <a:r>
              <a:rPr lang="en-US" dirty="0"/>
              <a:t>Lack of information about content roles, relationships and states</a:t>
            </a:r>
          </a:p>
          <a:p>
            <a:pPr lvl="1"/>
            <a:r>
              <a:rPr lang="en-US" dirty="0"/>
              <a:t>Data cells and header cells in a table, etc.</a:t>
            </a:r>
          </a:p>
          <a:p>
            <a:pPr lvl="1"/>
            <a:r>
              <a:rPr lang="en-US" dirty="0"/>
              <a:t>Currently selected item</a:t>
            </a:r>
          </a:p>
          <a:p>
            <a:r>
              <a:rPr lang="en-US" dirty="0"/>
              <a:t>Inability to navigate to and activate objects with the keyboard or equivalent</a:t>
            </a:r>
          </a:p>
          <a:p>
            <a:r>
              <a:rPr lang="en-US" dirty="0"/>
              <a:t>Inability to track or control focus changes</a:t>
            </a:r>
          </a:p>
        </p:txBody>
      </p:sp>
    </p:spTree>
    <p:extLst>
      <p:ext uri="{BB962C8B-B14F-4D97-AF65-F5344CB8AC3E}">
        <p14:creationId xmlns:p14="http://schemas.microsoft.com/office/powerpoint/2010/main" val="2031839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dirty="0"/>
              <a:t>Ensure link text is meaningful</a:t>
            </a:r>
          </a:p>
        </p:txBody>
      </p:sp>
      <p:sp>
        <p:nvSpPr>
          <p:cNvPr id="3" name="Content Placeholder 2"/>
          <p:cNvSpPr>
            <a:spLocks noGrp="1"/>
          </p:cNvSpPr>
          <p:nvPr>
            <p:ph idx="1"/>
          </p:nvPr>
        </p:nvSpPr>
        <p:spPr/>
        <p:txBody>
          <a:bodyPr>
            <a:normAutofit lnSpcReduction="10000"/>
          </a:bodyPr>
          <a:lstStyle/>
          <a:p>
            <a:r>
              <a:rPr lang="en-US" dirty="0"/>
              <a:t>Link text should clearly describe the content to be found or action to be performed by the link.</a:t>
            </a:r>
          </a:p>
          <a:p>
            <a:r>
              <a:rPr lang="en-US" dirty="0"/>
              <a:t>Avoid generic text</a:t>
            </a:r>
          </a:p>
          <a:p>
            <a:pPr lvl="1"/>
            <a:r>
              <a:rPr lang="en-US" dirty="0"/>
              <a:t>“click here”</a:t>
            </a:r>
          </a:p>
          <a:p>
            <a:pPr lvl="1"/>
            <a:r>
              <a:rPr lang="en-US" dirty="0"/>
              <a:t>“more info”</a:t>
            </a:r>
          </a:p>
          <a:p>
            <a:r>
              <a:rPr lang="en-US" dirty="0"/>
              <a:t>Standards</a:t>
            </a:r>
          </a:p>
          <a:p>
            <a:pPr lvl="1"/>
            <a:r>
              <a:rPr lang="en-US" dirty="0"/>
              <a:t>WCAG 2.0 Level A</a:t>
            </a:r>
          </a:p>
          <a:p>
            <a:pPr lvl="2"/>
            <a:r>
              <a:rPr lang="en-US" dirty="0"/>
              <a:t>2.4.4 Link purpose</a:t>
            </a:r>
          </a:p>
        </p:txBody>
      </p:sp>
    </p:spTree>
    <p:extLst>
      <p:ext uri="{BB962C8B-B14F-4D97-AF65-F5344CB8AC3E}">
        <p14:creationId xmlns:p14="http://schemas.microsoft.com/office/powerpoint/2010/main" val="4405286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noAutofit/>
          </a:bodyPr>
          <a:lstStyle/>
          <a:p>
            <a:r>
              <a:rPr lang="en-US" sz="3600" dirty="0"/>
              <a:t>Ensure pages use the title element: web</a:t>
            </a:r>
          </a:p>
        </p:txBody>
      </p:sp>
      <p:sp>
        <p:nvSpPr>
          <p:cNvPr id="3" name="Content Placeholder 2"/>
          <p:cNvSpPr>
            <a:spLocks noGrp="1"/>
          </p:cNvSpPr>
          <p:nvPr>
            <p:ph idx="1"/>
          </p:nvPr>
        </p:nvSpPr>
        <p:spPr/>
        <p:txBody>
          <a:bodyPr/>
          <a:lstStyle/>
          <a:p>
            <a:r>
              <a:rPr lang="en-US" dirty="0"/>
              <a:t>Each page must have a title that is clear, concise, and context-relevant.</a:t>
            </a:r>
          </a:p>
          <a:p>
            <a:r>
              <a:rPr lang="en-US" dirty="0"/>
              <a:t>Standards</a:t>
            </a:r>
          </a:p>
          <a:p>
            <a:pPr lvl="1"/>
            <a:r>
              <a:rPr lang="en-US" dirty="0"/>
              <a:t>WCAG 2.0 Level A</a:t>
            </a:r>
          </a:p>
          <a:p>
            <a:pPr lvl="2"/>
            <a:r>
              <a:rPr lang="en-US" dirty="0"/>
              <a:t>2.4.2 Page Titled</a:t>
            </a:r>
          </a:p>
          <a:p>
            <a:pPr marL="0" indent="0">
              <a:buNone/>
            </a:pPr>
            <a:r>
              <a:rPr lang="en-US" b="1" dirty="0">
                <a:solidFill>
                  <a:srgbClr val="F1AD02"/>
                </a:solidFill>
                <a:latin typeface="Consolas" panose="020B0609020204030204" pitchFamily="49" charset="0"/>
              </a:rPr>
              <a:t>&lt;</a:t>
            </a:r>
            <a:r>
              <a:rPr lang="en-US" b="1" dirty="0">
                <a:solidFill>
                  <a:srgbClr val="C0504D"/>
                </a:solidFill>
                <a:latin typeface="Consolas" panose="020B0609020204030204" pitchFamily="49" charset="0"/>
              </a:rPr>
              <a:t>title</a:t>
            </a:r>
            <a:r>
              <a:rPr lang="en-US" b="1" dirty="0">
                <a:solidFill>
                  <a:srgbClr val="F1AD02"/>
                </a:solidFill>
                <a:latin typeface="Consolas" panose="020B0609020204030204" pitchFamily="49" charset="0"/>
              </a:rPr>
              <a:t>&gt;</a:t>
            </a:r>
            <a:r>
              <a:rPr lang="en-US" b="1" dirty="0">
                <a:latin typeface="Consolas" panose="020B0609020204030204" pitchFamily="49" charset="0"/>
              </a:rPr>
              <a:t>Page Title</a:t>
            </a:r>
            <a:r>
              <a:rPr lang="en-US" b="1" dirty="0">
                <a:solidFill>
                  <a:srgbClr val="F1AD02"/>
                </a:solidFill>
                <a:latin typeface="Consolas" panose="020B0609020204030204" pitchFamily="49" charset="0"/>
              </a:rPr>
              <a:t>&lt;/</a:t>
            </a:r>
            <a:r>
              <a:rPr lang="en-US" b="1" dirty="0">
                <a:solidFill>
                  <a:srgbClr val="C0504D"/>
                </a:solidFill>
                <a:latin typeface="Consolas" panose="020B0609020204030204" pitchFamily="49" charset="0"/>
              </a:rPr>
              <a:t>title</a:t>
            </a:r>
            <a:r>
              <a:rPr lang="en-US" b="1" dirty="0">
                <a:solidFill>
                  <a:srgbClr val="F1AD02"/>
                </a:solidFill>
                <a:latin typeface="Consolas" panose="020B0609020204030204" pitchFamily="49" charset="0"/>
              </a:rPr>
              <a:t>&gt;</a:t>
            </a:r>
          </a:p>
        </p:txBody>
      </p:sp>
    </p:spTree>
    <p:extLst>
      <p:ext uri="{BB962C8B-B14F-4D97-AF65-F5344CB8AC3E}">
        <p14:creationId xmlns:p14="http://schemas.microsoft.com/office/powerpoint/2010/main" val="250602562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3600" dirty="0"/>
              <a:t>Ensure pages use the title element: PDF</a:t>
            </a:r>
          </a:p>
        </p:txBody>
      </p:sp>
      <p:sp>
        <p:nvSpPr>
          <p:cNvPr id="3" name="Content Placeholder 2"/>
          <p:cNvSpPr>
            <a:spLocks noGrp="1"/>
          </p:cNvSpPr>
          <p:nvPr>
            <p:ph sz="half" idx="1"/>
          </p:nvPr>
        </p:nvSpPr>
        <p:spPr/>
        <p:txBody>
          <a:bodyPr/>
          <a:lstStyle/>
          <a:p>
            <a:r>
              <a:rPr lang="en-US" dirty="0"/>
              <a:t>For PDF documents, choose </a:t>
            </a:r>
            <a:r>
              <a:rPr lang="en-US" b="1" dirty="0"/>
              <a:t>File </a:t>
            </a:r>
            <a:r>
              <a:rPr lang="en-US" dirty="0"/>
              <a:t>► </a:t>
            </a:r>
            <a:r>
              <a:rPr lang="en-US" b="1" dirty="0"/>
              <a:t>Properties </a:t>
            </a:r>
            <a:r>
              <a:rPr lang="en-US" dirty="0"/>
              <a:t>from the Acrobat Pro menu bar, click the </a:t>
            </a:r>
            <a:r>
              <a:rPr lang="en-US" b="1" dirty="0"/>
              <a:t>Description</a:t>
            </a:r>
            <a:r>
              <a:rPr lang="en-US" dirty="0"/>
              <a:t> tab in the </a:t>
            </a:r>
            <a:r>
              <a:rPr lang="en-US" b="1" dirty="0"/>
              <a:t>Document Properties </a:t>
            </a:r>
            <a:r>
              <a:rPr lang="en-US" dirty="0"/>
              <a:t>dialog box, and enter the Title in the </a:t>
            </a:r>
            <a:r>
              <a:rPr lang="en-US" b="1" dirty="0"/>
              <a:t>Title </a:t>
            </a:r>
            <a:r>
              <a:rPr lang="en-US" dirty="0"/>
              <a:t>field.</a:t>
            </a:r>
            <a:endParaRPr lang="en-US" dirty="0">
              <a:solidFill>
                <a:schemeClr val="accent2"/>
              </a:solidFill>
              <a:latin typeface="Consolas"/>
              <a:cs typeface="Consolas"/>
            </a:endParaRPr>
          </a:p>
        </p:txBody>
      </p:sp>
      <p:pic>
        <p:nvPicPr>
          <p:cNvPr id="5" name="Content Placeholder 4" descr="Screenshot of the Acrobat Pro Document Properties dialog box with the Description tab active, showing the Title fiel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135223"/>
            <a:ext cx="4038600" cy="3455916"/>
          </a:xfrm>
        </p:spPr>
      </p:pic>
    </p:spTree>
    <p:extLst>
      <p:ext uri="{BB962C8B-B14F-4D97-AF65-F5344CB8AC3E}">
        <p14:creationId xmlns:p14="http://schemas.microsoft.com/office/powerpoint/2010/main" val="24429099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3600" dirty="0"/>
              <a:t>Ensure pages use the title element: Word</a:t>
            </a:r>
          </a:p>
        </p:txBody>
      </p:sp>
      <p:sp>
        <p:nvSpPr>
          <p:cNvPr id="3" name="Content Placeholder 2"/>
          <p:cNvSpPr>
            <a:spLocks noGrp="1"/>
          </p:cNvSpPr>
          <p:nvPr>
            <p:ph sz="half" idx="1"/>
          </p:nvPr>
        </p:nvSpPr>
        <p:spPr/>
        <p:txBody>
          <a:bodyPr/>
          <a:lstStyle/>
          <a:p>
            <a:r>
              <a:rPr lang="en-US" dirty="0"/>
              <a:t>For Word documents, Click </a:t>
            </a:r>
            <a:r>
              <a:rPr lang="en-US" b="1" dirty="0"/>
              <a:t>File</a:t>
            </a:r>
            <a:r>
              <a:rPr lang="en-US" dirty="0"/>
              <a:t>, then enter the Title in the </a:t>
            </a:r>
            <a:r>
              <a:rPr lang="en-US" b="1" dirty="0"/>
              <a:t>Title </a:t>
            </a:r>
            <a:r>
              <a:rPr lang="en-US" dirty="0"/>
              <a:t>field.</a:t>
            </a:r>
            <a:endParaRPr lang="en-US" dirty="0">
              <a:solidFill>
                <a:schemeClr val="accent2"/>
              </a:solidFill>
              <a:latin typeface="Consolas"/>
              <a:cs typeface="Consolas"/>
            </a:endParaRPr>
          </a:p>
        </p:txBody>
      </p:sp>
      <p:pic>
        <p:nvPicPr>
          <p:cNvPr id="5" name="Content Placeholder 4" descr="Screenshot of the Word Info window, showing the Title fiel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26324"/>
            <a:ext cx="4038600" cy="3273713"/>
          </a:xfrm>
        </p:spPr>
      </p:pic>
    </p:spTree>
    <p:extLst>
      <p:ext uri="{BB962C8B-B14F-4D97-AF65-F5344CB8AC3E}">
        <p14:creationId xmlns:p14="http://schemas.microsoft.com/office/powerpoint/2010/main" val="37782933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dirty="0"/>
              <a:t>Word: Document Structuring</a:t>
            </a:r>
          </a:p>
        </p:txBody>
      </p:sp>
      <p:sp>
        <p:nvSpPr>
          <p:cNvPr id="5" name="Content Placeholder 4"/>
          <p:cNvSpPr>
            <a:spLocks noGrp="1"/>
          </p:cNvSpPr>
          <p:nvPr>
            <p:ph idx="1"/>
          </p:nvPr>
        </p:nvSpPr>
        <p:spPr/>
        <p:txBody>
          <a:bodyPr>
            <a:normAutofit fontScale="92500" lnSpcReduction="20000"/>
          </a:bodyPr>
          <a:lstStyle/>
          <a:p>
            <a:r>
              <a:rPr lang="en-US" dirty="0"/>
              <a:t>Using built-in document structuring features, rather than typography for formatting, is key to many Word accessibility techniques.</a:t>
            </a:r>
          </a:p>
          <a:p>
            <a:r>
              <a:rPr lang="en-US" dirty="0"/>
              <a:t>For example:</a:t>
            </a:r>
          </a:p>
          <a:p>
            <a:pPr lvl="1"/>
            <a:r>
              <a:rPr lang="en-US" dirty="0"/>
              <a:t>Use the default heading styles provided for “true headings” instead of just bolding and/or enlarging ordinary text.</a:t>
            </a:r>
          </a:p>
          <a:p>
            <a:pPr lvl="1"/>
            <a:r>
              <a:rPr lang="en-US" dirty="0"/>
              <a:t>Use tables instead of aligning text with tabs.</a:t>
            </a:r>
          </a:p>
          <a:p>
            <a:pPr lvl="1"/>
            <a:r>
              <a:rPr lang="en-US" dirty="0"/>
              <a:t>Use the built-in list features for lists.</a:t>
            </a:r>
          </a:p>
          <a:p>
            <a:pPr lvl="1"/>
            <a:r>
              <a:rPr lang="en-US" dirty="0"/>
              <a:t>Start a new page by inserting a page break instead of repeated hard returns.</a:t>
            </a:r>
          </a:p>
        </p:txBody>
      </p:sp>
    </p:spTree>
    <p:extLst>
      <p:ext uri="{BB962C8B-B14F-4D97-AF65-F5344CB8AC3E}">
        <p14:creationId xmlns:p14="http://schemas.microsoft.com/office/powerpoint/2010/main" val="371711547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PDF: Tags</a:t>
            </a:r>
          </a:p>
        </p:txBody>
      </p:sp>
      <p:sp>
        <p:nvSpPr>
          <p:cNvPr id="3" name="Content Placeholder 2"/>
          <p:cNvSpPr>
            <a:spLocks noGrp="1"/>
          </p:cNvSpPr>
          <p:nvPr>
            <p:ph idx="1"/>
          </p:nvPr>
        </p:nvSpPr>
        <p:spPr/>
        <p:txBody>
          <a:bodyPr>
            <a:normAutofit fontScale="85000" lnSpcReduction="10000"/>
          </a:bodyPr>
          <a:lstStyle/>
          <a:p>
            <a:r>
              <a:rPr lang="en-US" dirty="0"/>
              <a:t>In order for a PDF file to be accessible, it must, at a minimum, be </a:t>
            </a:r>
            <a:r>
              <a:rPr lang="en-US" i="1" dirty="0"/>
              <a:t>tagged</a:t>
            </a:r>
            <a:r>
              <a:rPr lang="en-US" dirty="0"/>
              <a:t>.</a:t>
            </a:r>
          </a:p>
          <a:p>
            <a:r>
              <a:rPr lang="en-US" dirty="0"/>
              <a:t>PDF tags provide a hidden structured, textual representation of the PDF content that is presented to screen readers. They exist for accessibility purposes only and have no visible effect on the PDF file.</a:t>
            </a:r>
          </a:p>
          <a:p>
            <a:r>
              <a:rPr lang="en-US" dirty="0"/>
              <a:t>Tags can be produced when the PDF is created, or added to a document using autodetection.</a:t>
            </a:r>
          </a:p>
          <a:p>
            <a:r>
              <a:rPr lang="en-US" dirty="0"/>
              <a:t>In either case, editing the tags for sematic accuracy and full accessibility is usually required.</a:t>
            </a:r>
          </a:p>
        </p:txBody>
      </p:sp>
    </p:spTree>
    <p:extLst>
      <p:ext uri="{BB962C8B-B14F-4D97-AF65-F5344CB8AC3E}">
        <p14:creationId xmlns:p14="http://schemas.microsoft.com/office/powerpoint/2010/main" val="168794596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Tools</a:t>
            </a:r>
          </a:p>
        </p:txBody>
      </p:sp>
      <p:sp>
        <p:nvSpPr>
          <p:cNvPr id="3" name="Content Placeholder 2"/>
          <p:cNvSpPr>
            <a:spLocks noGrp="1"/>
          </p:cNvSpPr>
          <p:nvPr>
            <p:ph idx="1"/>
          </p:nvPr>
        </p:nvSpPr>
        <p:spPr/>
        <p:txBody>
          <a:bodyPr/>
          <a:lstStyle/>
          <a:p>
            <a:r>
              <a:rPr lang="en-US" dirty="0"/>
              <a:t>The W3C provides a comprehensive list of web accessibility evaluation tools that is searchable and sortable at </a:t>
            </a:r>
            <a:r>
              <a:rPr lang="en-US" dirty="0">
                <a:hlinkClick r:id="rId2"/>
              </a:rPr>
              <a:t>https://www.w3.org/WAI/ER/tools</a:t>
            </a:r>
            <a:r>
              <a:rPr lang="en-US" dirty="0"/>
              <a:t>. </a:t>
            </a:r>
          </a:p>
        </p:txBody>
      </p:sp>
    </p:spTree>
    <p:extLst>
      <p:ext uri="{BB962C8B-B14F-4D97-AF65-F5344CB8AC3E}">
        <p14:creationId xmlns:p14="http://schemas.microsoft.com/office/powerpoint/2010/main" val="42389044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a:t>
            </a:r>
          </a:p>
        </p:txBody>
      </p:sp>
      <p:sp>
        <p:nvSpPr>
          <p:cNvPr id="3" name="Content Placeholder 2"/>
          <p:cNvSpPr>
            <a:spLocks noGrp="1"/>
          </p:cNvSpPr>
          <p:nvPr>
            <p:ph idx="1"/>
          </p:nvPr>
        </p:nvSpPr>
        <p:spPr/>
        <p:txBody>
          <a:bodyPr>
            <a:normAutofit/>
          </a:bodyPr>
          <a:lstStyle/>
          <a:p>
            <a:r>
              <a:rPr lang="en-US" dirty="0"/>
              <a:t>Accessibility Management Platform (AMP) is a web-based platform for the testing, implementation, and management of accessibility across an enterprise.</a:t>
            </a:r>
          </a:p>
          <a:p>
            <a:r>
              <a:rPr lang="en-US" dirty="0"/>
              <a:t>AMP’s primary functionality is designed to manage all accessibility testing and reporting work in one location.</a:t>
            </a:r>
          </a:p>
        </p:txBody>
      </p:sp>
    </p:spTree>
    <p:extLst>
      <p:ext uri="{BB962C8B-B14F-4D97-AF65-F5344CB8AC3E}">
        <p14:creationId xmlns:p14="http://schemas.microsoft.com/office/powerpoint/2010/main" val="199813310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 2</a:t>
            </a:r>
          </a:p>
        </p:txBody>
      </p:sp>
      <p:sp>
        <p:nvSpPr>
          <p:cNvPr id="3" name="Content Placeholder 2"/>
          <p:cNvSpPr>
            <a:spLocks noGrp="1"/>
          </p:cNvSpPr>
          <p:nvPr>
            <p:ph idx="1"/>
          </p:nvPr>
        </p:nvSpPr>
        <p:spPr/>
        <p:txBody>
          <a:bodyPr>
            <a:normAutofit fontScale="92500"/>
          </a:bodyPr>
          <a:lstStyle/>
          <a:p>
            <a:r>
              <a:rPr lang="en-US" dirty="0"/>
              <a:t>For checking PDF accessibility, I recommend the free PDF Accessibility Checker (PAC 2) from Access for All.</a:t>
            </a:r>
          </a:p>
          <a:p>
            <a:pPr lvl="1"/>
            <a:r>
              <a:rPr lang="en-US" dirty="0">
                <a:hlinkClick r:id="rId3"/>
              </a:rPr>
              <a:t>http://www.access-for-all.ch/en/pdf-lab/pdf-accessibility-checker-pac.html</a:t>
            </a:r>
            <a:endParaRPr lang="en-US" dirty="0"/>
          </a:p>
          <a:p>
            <a:r>
              <a:rPr lang="en-US" dirty="0"/>
              <a:t>The 508 PDF Help Center is a good resource for learning how to resolve many of the common errors and warnings it reports.</a:t>
            </a:r>
          </a:p>
          <a:p>
            <a:pPr lvl="1"/>
            <a:r>
              <a:rPr lang="en-US" dirty="0">
                <a:hlinkClick r:id="rId4"/>
              </a:rPr>
              <a:t>https://taggedpdf.com/508-pdf-help-center/</a:t>
            </a:r>
            <a:endParaRPr lang="en-US" dirty="0"/>
          </a:p>
        </p:txBody>
      </p:sp>
    </p:spTree>
    <p:extLst>
      <p:ext uri="{BB962C8B-B14F-4D97-AF65-F5344CB8AC3E}">
        <p14:creationId xmlns:p14="http://schemas.microsoft.com/office/powerpoint/2010/main" val="5233103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dirty="0"/>
              <a:t>Word Accessibility Checker</a:t>
            </a:r>
          </a:p>
        </p:txBody>
      </p:sp>
      <p:sp>
        <p:nvSpPr>
          <p:cNvPr id="3" name="Content Placeholder 2"/>
          <p:cNvSpPr>
            <a:spLocks noGrp="1"/>
          </p:cNvSpPr>
          <p:nvPr>
            <p:ph sz="half" idx="1"/>
          </p:nvPr>
        </p:nvSpPr>
        <p:spPr/>
        <p:txBody>
          <a:bodyPr/>
          <a:lstStyle/>
          <a:p>
            <a:r>
              <a:rPr lang="en-US" dirty="0"/>
              <a:t>Word has an accessibility checker built in.</a:t>
            </a:r>
          </a:p>
          <a:p>
            <a:r>
              <a:rPr lang="en-US" dirty="0"/>
              <a:t>Click </a:t>
            </a:r>
            <a:r>
              <a:rPr lang="en-US" b="1" dirty="0"/>
              <a:t>File</a:t>
            </a:r>
            <a:r>
              <a:rPr lang="en-US" dirty="0"/>
              <a:t>, then </a:t>
            </a:r>
            <a:r>
              <a:rPr lang="en-US" b="1" dirty="0"/>
              <a:t>Check for Issues</a:t>
            </a:r>
            <a:r>
              <a:rPr lang="en-US" dirty="0"/>
              <a:t>, then </a:t>
            </a:r>
            <a:r>
              <a:rPr lang="en-US" b="1" dirty="0"/>
              <a:t>Check Accessibility</a:t>
            </a:r>
            <a:r>
              <a:rPr lang="en-US" dirty="0"/>
              <a:t>.</a:t>
            </a:r>
          </a:p>
        </p:txBody>
      </p:sp>
      <p:pic>
        <p:nvPicPr>
          <p:cNvPr id="5" name="Content Placeholder 4" descr="Screenshot of the Word Info window, showing the Check for Issues menu and the Check Accessibility comman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26325"/>
            <a:ext cx="4038600" cy="3273713"/>
          </a:xfrm>
        </p:spPr>
      </p:pic>
    </p:spTree>
    <p:extLst>
      <p:ext uri="{BB962C8B-B14F-4D97-AF65-F5344CB8AC3E}">
        <p14:creationId xmlns:p14="http://schemas.microsoft.com/office/powerpoint/2010/main" val="37604255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Assistive Technology</a:t>
            </a:r>
          </a:p>
        </p:txBody>
      </p:sp>
      <p:sp>
        <p:nvSpPr>
          <p:cNvPr id="3" name="Content Placeholder 2"/>
          <p:cNvSpPr>
            <a:spLocks noGrp="1"/>
          </p:cNvSpPr>
          <p:nvPr>
            <p:ph idx="1"/>
          </p:nvPr>
        </p:nvSpPr>
        <p:spPr/>
        <p:txBody>
          <a:bodyPr/>
          <a:lstStyle/>
          <a:p>
            <a:r>
              <a:rPr lang="en-US" dirty="0"/>
              <a:t>Assistive technologies (AT) are devices that help individuals with disabilities in the use or access of something.</a:t>
            </a:r>
          </a:p>
          <a:p>
            <a:r>
              <a:rPr lang="en-US" dirty="0"/>
              <a:t>Examples include canes, wheelchairs, and lever-shaped doorknobs.</a:t>
            </a:r>
          </a:p>
        </p:txBody>
      </p:sp>
    </p:spTree>
    <p:extLst>
      <p:ext uri="{BB962C8B-B14F-4D97-AF65-F5344CB8AC3E}">
        <p14:creationId xmlns:p14="http://schemas.microsoft.com/office/powerpoint/2010/main" val="42126943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dirty="0"/>
              <a:t>Additional Resources: KPAT</a:t>
            </a:r>
          </a:p>
        </p:txBody>
      </p:sp>
      <p:sp>
        <p:nvSpPr>
          <p:cNvPr id="3" name="Content Placeholder 2"/>
          <p:cNvSpPr>
            <a:spLocks noGrp="1"/>
          </p:cNvSpPr>
          <p:nvPr>
            <p:ph idx="1"/>
          </p:nvPr>
        </p:nvSpPr>
        <p:spPr/>
        <p:txBody>
          <a:bodyPr>
            <a:normAutofit lnSpcReduction="10000"/>
          </a:bodyPr>
          <a:lstStyle/>
          <a:p>
            <a:pPr marL="0" indent="0">
              <a:buNone/>
            </a:pPr>
            <a:r>
              <a:rPr lang="en-US" dirty="0"/>
              <a:t>Kansas Partnership for Accessible Technology (KPAT)</a:t>
            </a:r>
          </a:p>
          <a:p>
            <a:pPr lvl="1"/>
            <a:r>
              <a:rPr lang="en-US" dirty="0"/>
              <a:t>Established by Executive Order 08-12, the KPAT addresses web and information technology accessibility issues and provides related policy, standards, guidelines, and procedural recommendations.</a:t>
            </a:r>
          </a:p>
          <a:p>
            <a:pPr lvl="1"/>
            <a:r>
              <a:rPr lang="en-US" dirty="0">
                <a:hlinkClick r:id="rId2"/>
              </a:rPr>
              <a:t>http://oits.ks.gov/kpat</a:t>
            </a:r>
            <a:endParaRPr lang="en-US" dirty="0"/>
          </a:p>
          <a:p>
            <a:pPr lvl="1"/>
            <a:r>
              <a:rPr lang="en-US" dirty="0"/>
              <a:t>Helpful technical resources at </a:t>
            </a:r>
            <a:r>
              <a:rPr lang="en-US" dirty="0">
                <a:hlinkClick r:id="rId3"/>
              </a:rPr>
              <a:t>http://oits.ks.gov/kpat/resources</a:t>
            </a:r>
            <a:endParaRPr lang="en-US" dirty="0"/>
          </a:p>
        </p:txBody>
      </p:sp>
    </p:spTree>
    <p:extLst>
      <p:ext uri="{BB962C8B-B14F-4D97-AF65-F5344CB8AC3E}">
        <p14:creationId xmlns:p14="http://schemas.microsoft.com/office/powerpoint/2010/main" val="248710126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(1)</a:t>
            </a:r>
          </a:p>
        </p:txBody>
      </p:sp>
      <p:sp>
        <p:nvSpPr>
          <p:cNvPr id="3" name="Content Placeholder 2"/>
          <p:cNvSpPr>
            <a:spLocks noGrp="1"/>
          </p:cNvSpPr>
          <p:nvPr>
            <p:ph idx="1"/>
          </p:nvPr>
        </p:nvSpPr>
        <p:spPr/>
        <p:txBody>
          <a:bodyPr>
            <a:normAutofit lnSpcReduction="10000"/>
          </a:bodyPr>
          <a:lstStyle/>
          <a:p>
            <a:r>
              <a:rPr lang="en-US" i="1" dirty="0"/>
              <a:t>Are we required to caption all video materials teachers and students make? (school projects, YouTube posting, website hosted videos)</a:t>
            </a:r>
          </a:p>
          <a:p>
            <a:r>
              <a:rPr lang="en-US" dirty="0"/>
              <a:t>WCAG 2.0 Level A</a:t>
            </a:r>
          </a:p>
          <a:p>
            <a:pPr lvl="1"/>
            <a:r>
              <a:rPr lang="en-US" dirty="0"/>
              <a:t>1.2.2 Captions (Prerecorded)</a:t>
            </a:r>
          </a:p>
          <a:p>
            <a:pPr lvl="2"/>
            <a:r>
              <a:rPr lang="en-US" dirty="0"/>
              <a:t>Captions are provided for all prerecorded audio content in synchronized media, except when the media is a media alternative for text and is clearly labeled as such.</a:t>
            </a:r>
          </a:p>
          <a:p>
            <a:endParaRPr lang="en-US" dirty="0"/>
          </a:p>
          <a:p>
            <a:endParaRPr lang="en-US" dirty="0"/>
          </a:p>
        </p:txBody>
      </p:sp>
    </p:spTree>
    <p:extLst>
      <p:ext uri="{BB962C8B-B14F-4D97-AF65-F5344CB8AC3E}">
        <p14:creationId xmlns:p14="http://schemas.microsoft.com/office/powerpoint/2010/main" val="267950445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(2)</a:t>
            </a:r>
          </a:p>
        </p:txBody>
      </p:sp>
      <p:sp>
        <p:nvSpPr>
          <p:cNvPr id="3" name="Content Placeholder 2"/>
          <p:cNvSpPr>
            <a:spLocks noGrp="1"/>
          </p:cNvSpPr>
          <p:nvPr>
            <p:ph idx="1"/>
          </p:nvPr>
        </p:nvSpPr>
        <p:spPr/>
        <p:txBody>
          <a:bodyPr/>
          <a:lstStyle/>
          <a:p>
            <a:r>
              <a:rPr lang="en-US" i="1" dirty="0"/>
              <a:t>Are we required to provide captioning for live internet video streaming?</a:t>
            </a:r>
          </a:p>
          <a:p>
            <a:r>
              <a:rPr lang="en-US" dirty="0"/>
              <a:t>WCAG 2.0 Level AA</a:t>
            </a:r>
          </a:p>
          <a:p>
            <a:pPr lvl="1"/>
            <a:r>
              <a:rPr lang="en-US" dirty="0"/>
              <a:t>1.2.4 Captions (Live)</a:t>
            </a:r>
          </a:p>
          <a:p>
            <a:pPr lvl="2"/>
            <a:r>
              <a:rPr lang="en-US" dirty="0"/>
              <a:t>Captions are provided for all live audio content in synchronized media.</a:t>
            </a:r>
          </a:p>
        </p:txBody>
      </p:sp>
    </p:spTree>
    <p:extLst>
      <p:ext uri="{BB962C8B-B14F-4D97-AF65-F5344CB8AC3E}">
        <p14:creationId xmlns:p14="http://schemas.microsoft.com/office/powerpoint/2010/main" val="421188937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(3)</a:t>
            </a:r>
          </a:p>
        </p:txBody>
      </p:sp>
      <p:sp>
        <p:nvSpPr>
          <p:cNvPr id="3" name="Content Placeholder 2"/>
          <p:cNvSpPr>
            <a:spLocks noGrp="1"/>
          </p:cNvSpPr>
          <p:nvPr>
            <p:ph idx="1"/>
          </p:nvPr>
        </p:nvSpPr>
        <p:spPr/>
        <p:txBody>
          <a:bodyPr>
            <a:normAutofit fontScale="92500" lnSpcReduction="10000"/>
          </a:bodyPr>
          <a:lstStyle/>
          <a:p>
            <a:r>
              <a:rPr lang="en-US" i="1" dirty="0"/>
              <a:t>If this is required, are there any software resources available to help with doing these captions?</a:t>
            </a:r>
          </a:p>
          <a:p>
            <a:r>
              <a:rPr lang="en-US" dirty="0"/>
              <a:t>A good resource for this information is available from the Described and Captioned Media Program (DCMP) at </a:t>
            </a:r>
            <a:r>
              <a:rPr lang="en-US" dirty="0">
                <a:hlinkClick r:id="rId3"/>
              </a:rPr>
              <a:t>https://www.dcmp.org/ciy/</a:t>
            </a:r>
            <a:r>
              <a:rPr lang="en-US" dirty="0"/>
              <a:t>.</a:t>
            </a:r>
          </a:p>
          <a:p>
            <a:r>
              <a:rPr lang="en-US" dirty="0"/>
              <a:t>The DCMP also makes available a listing of captioning service vendors at </a:t>
            </a:r>
            <a:r>
              <a:rPr lang="en-US" dirty="0">
                <a:hlinkClick r:id="rId4"/>
              </a:rPr>
              <a:t>https://dcmp.org/ai/10/</a:t>
            </a:r>
            <a:r>
              <a:rPr lang="en-US" dirty="0"/>
              <a:t>.</a:t>
            </a:r>
          </a:p>
          <a:p>
            <a:endParaRPr lang="en-US" dirty="0"/>
          </a:p>
        </p:txBody>
      </p:sp>
    </p:spTree>
    <p:extLst>
      <p:ext uri="{BB962C8B-B14F-4D97-AF65-F5344CB8AC3E}">
        <p14:creationId xmlns:p14="http://schemas.microsoft.com/office/powerpoint/2010/main" val="94566700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(4)</a:t>
            </a:r>
          </a:p>
        </p:txBody>
      </p:sp>
      <p:sp>
        <p:nvSpPr>
          <p:cNvPr id="3" name="Content Placeholder 2"/>
          <p:cNvSpPr>
            <a:spLocks noGrp="1"/>
          </p:cNvSpPr>
          <p:nvPr>
            <p:ph idx="1"/>
          </p:nvPr>
        </p:nvSpPr>
        <p:spPr/>
        <p:txBody>
          <a:bodyPr/>
          <a:lstStyle/>
          <a:p>
            <a:r>
              <a:rPr lang="en-US" i="1" dirty="0"/>
              <a:t>Are school management solutions such as PowerSchool ADA compliant and/or do they need to be?</a:t>
            </a:r>
          </a:p>
        </p:txBody>
      </p:sp>
    </p:spTree>
    <p:extLst>
      <p:ext uri="{BB962C8B-B14F-4D97-AF65-F5344CB8AC3E}">
        <p14:creationId xmlns:p14="http://schemas.microsoft.com/office/powerpoint/2010/main" val="207550282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(5)</a:t>
            </a:r>
          </a:p>
        </p:txBody>
      </p:sp>
      <p:sp>
        <p:nvSpPr>
          <p:cNvPr id="3" name="Content Placeholder 2"/>
          <p:cNvSpPr>
            <a:spLocks noGrp="1"/>
          </p:cNvSpPr>
          <p:nvPr>
            <p:ph idx="1"/>
          </p:nvPr>
        </p:nvSpPr>
        <p:spPr/>
        <p:txBody>
          <a:bodyPr/>
          <a:lstStyle/>
          <a:p>
            <a:r>
              <a:rPr lang="en-US" i="1" dirty="0"/>
              <a:t>Schools are using social media to reach patrons and students. Are Facebook, Instagram, and Twitter ADA Compliant?  Do posts made by employees on these services need to be ADA compliant? If so, explain.</a:t>
            </a:r>
          </a:p>
          <a:p>
            <a:r>
              <a:rPr lang="en-US" dirty="0">
                <a:hlinkClick r:id="rId2"/>
              </a:rPr>
              <a:t>http://oits.ks.gov/kpat/resources#social</a:t>
            </a:r>
            <a:endParaRPr lang="en-US" dirty="0"/>
          </a:p>
        </p:txBody>
      </p:sp>
    </p:spTree>
    <p:extLst>
      <p:ext uri="{BB962C8B-B14F-4D97-AF65-F5344CB8AC3E}">
        <p14:creationId xmlns:p14="http://schemas.microsoft.com/office/powerpoint/2010/main" val="365665601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(6)</a:t>
            </a:r>
          </a:p>
        </p:txBody>
      </p:sp>
      <p:sp>
        <p:nvSpPr>
          <p:cNvPr id="3" name="Content Placeholder 2"/>
          <p:cNvSpPr>
            <a:spLocks noGrp="1"/>
          </p:cNvSpPr>
          <p:nvPr>
            <p:ph idx="1"/>
          </p:nvPr>
        </p:nvSpPr>
        <p:spPr/>
        <p:txBody>
          <a:bodyPr>
            <a:normAutofit lnSpcReduction="10000"/>
          </a:bodyPr>
          <a:lstStyle/>
          <a:p>
            <a:r>
              <a:rPr lang="en-US" i="1" dirty="0"/>
              <a:t>We use Google Classroom internally to manage classrooms electronically. Is it or comparable solutions compliant?</a:t>
            </a:r>
          </a:p>
          <a:p>
            <a:r>
              <a:rPr lang="en-US" dirty="0"/>
              <a:t>G Suite Administrator Guide to Accessibility</a:t>
            </a:r>
            <a:endParaRPr lang="en-US" dirty="0">
              <a:hlinkClick r:id="rId2"/>
            </a:endParaRPr>
          </a:p>
          <a:p>
            <a:pPr lvl="1"/>
            <a:r>
              <a:rPr lang="en-US" dirty="0">
                <a:hlinkClick r:id="rId2"/>
              </a:rPr>
              <a:t>https://support.google.com/a/answer/</a:t>
            </a:r>
            <a:br>
              <a:rPr lang="en-US" dirty="0">
                <a:hlinkClick r:id="rId2"/>
              </a:rPr>
            </a:br>
            <a:r>
              <a:rPr lang="en-US" dirty="0">
                <a:hlinkClick r:id="rId2"/>
              </a:rPr>
              <a:t>2821355?hl=en#h4_classroom</a:t>
            </a:r>
            <a:endParaRPr lang="en-US" dirty="0"/>
          </a:p>
          <a:p>
            <a:pPr lvl="2"/>
            <a:r>
              <a:rPr lang="en-US" dirty="0"/>
              <a:t>Features and options</a:t>
            </a:r>
          </a:p>
          <a:p>
            <a:pPr lvl="3"/>
            <a:r>
              <a:rPr lang="en-US" dirty="0"/>
              <a:t>Supports screen readers</a:t>
            </a:r>
          </a:p>
          <a:p>
            <a:pPr lvl="3"/>
            <a:r>
              <a:rPr lang="en-US" dirty="0"/>
              <a:t>Keyboard accessible</a:t>
            </a:r>
          </a:p>
        </p:txBody>
      </p:sp>
    </p:spTree>
    <p:extLst>
      <p:ext uri="{BB962C8B-B14F-4D97-AF65-F5344CB8AC3E}">
        <p14:creationId xmlns:p14="http://schemas.microsoft.com/office/powerpoint/2010/main" val="369710311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(7)</a:t>
            </a:r>
          </a:p>
        </p:txBody>
      </p:sp>
      <p:sp>
        <p:nvSpPr>
          <p:cNvPr id="3" name="Content Placeholder 2"/>
          <p:cNvSpPr>
            <a:spLocks noGrp="1"/>
          </p:cNvSpPr>
          <p:nvPr>
            <p:ph idx="1"/>
          </p:nvPr>
        </p:nvSpPr>
        <p:spPr/>
        <p:txBody>
          <a:bodyPr/>
          <a:lstStyle/>
          <a:p>
            <a:r>
              <a:rPr lang="en-US" i="1" dirty="0"/>
              <a:t>I understand that public facing web pages need to be ADA compliant, what about a portal that is only visible to the district and used for internal purposes?</a:t>
            </a:r>
          </a:p>
        </p:txBody>
      </p:sp>
    </p:spTree>
    <p:extLst>
      <p:ext uri="{BB962C8B-B14F-4D97-AF65-F5344CB8AC3E}">
        <p14:creationId xmlns:p14="http://schemas.microsoft.com/office/powerpoint/2010/main" val="298901888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(8)</a:t>
            </a:r>
          </a:p>
        </p:txBody>
      </p:sp>
      <p:sp>
        <p:nvSpPr>
          <p:cNvPr id="3" name="Content Placeholder 2"/>
          <p:cNvSpPr>
            <a:spLocks noGrp="1"/>
          </p:cNvSpPr>
          <p:nvPr>
            <p:ph idx="1"/>
          </p:nvPr>
        </p:nvSpPr>
        <p:spPr/>
        <p:txBody>
          <a:bodyPr/>
          <a:lstStyle/>
          <a:p>
            <a:r>
              <a:rPr lang="en-US" i="1" dirty="0"/>
              <a:t>SOCS is one example of a solution that provides tools to make web sites ADA compliant. I believe some tech directors think that is enough to be compliant. I’m thinking that anyone posting on that site needs to know about things such as closed captioning, etc. What should schools make sure to do at a minimum?</a:t>
            </a:r>
          </a:p>
        </p:txBody>
      </p:sp>
    </p:spTree>
    <p:extLst>
      <p:ext uri="{BB962C8B-B14F-4D97-AF65-F5344CB8AC3E}">
        <p14:creationId xmlns:p14="http://schemas.microsoft.com/office/powerpoint/2010/main" val="317576034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(9)</a:t>
            </a:r>
          </a:p>
        </p:txBody>
      </p:sp>
      <p:sp>
        <p:nvSpPr>
          <p:cNvPr id="3" name="Content Placeholder 2"/>
          <p:cNvSpPr>
            <a:spLocks noGrp="1"/>
          </p:cNvSpPr>
          <p:nvPr>
            <p:ph idx="1"/>
          </p:nvPr>
        </p:nvSpPr>
        <p:spPr/>
        <p:txBody>
          <a:bodyPr/>
          <a:lstStyle/>
          <a:p>
            <a:r>
              <a:rPr lang="en-US" i="1" dirty="0"/>
              <a:t>What tools do you recommend to audit and develop ADA compliant content?</a:t>
            </a:r>
          </a:p>
        </p:txBody>
      </p:sp>
    </p:spTree>
    <p:extLst>
      <p:ext uri="{BB962C8B-B14F-4D97-AF65-F5344CB8AC3E}">
        <p14:creationId xmlns:p14="http://schemas.microsoft.com/office/powerpoint/2010/main" val="2723404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Assistive Technology: ICT</a:t>
            </a:r>
          </a:p>
        </p:txBody>
      </p:sp>
      <p:sp>
        <p:nvSpPr>
          <p:cNvPr id="3" name="Content Placeholder 2"/>
          <p:cNvSpPr>
            <a:spLocks noGrp="1"/>
          </p:cNvSpPr>
          <p:nvPr>
            <p:ph idx="1"/>
          </p:nvPr>
        </p:nvSpPr>
        <p:spPr/>
        <p:txBody>
          <a:bodyPr/>
          <a:lstStyle/>
          <a:p>
            <a:pPr marL="0" indent="0">
              <a:buNone/>
            </a:pPr>
            <a:r>
              <a:rPr lang="en-US" dirty="0"/>
              <a:t>Examples of assistive technology for ICT users:</a:t>
            </a:r>
          </a:p>
          <a:p>
            <a:pPr lvl="1"/>
            <a:r>
              <a:rPr lang="en-US" dirty="0"/>
              <a:t>Screen readers</a:t>
            </a:r>
          </a:p>
          <a:p>
            <a:pPr lvl="1"/>
            <a:r>
              <a:rPr lang="en-US" dirty="0"/>
              <a:t>Refreshable Braille displays</a:t>
            </a:r>
          </a:p>
          <a:p>
            <a:pPr lvl="1"/>
            <a:r>
              <a:rPr lang="en-US" dirty="0"/>
              <a:t>Screen magnifiers</a:t>
            </a:r>
          </a:p>
          <a:p>
            <a:pPr lvl="1"/>
            <a:r>
              <a:rPr lang="en-US" dirty="0"/>
              <a:t>Onscreen or other special keyboards</a:t>
            </a:r>
          </a:p>
          <a:p>
            <a:pPr lvl="1"/>
            <a:r>
              <a:rPr lang="en-US" dirty="0"/>
              <a:t>TDD/TTY and video relay devices</a:t>
            </a:r>
          </a:p>
          <a:p>
            <a:pPr lvl="1"/>
            <a:r>
              <a:rPr lang="en-US" dirty="0"/>
              <a:t>Text-to-speech software</a:t>
            </a:r>
          </a:p>
          <a:p>
            <a:pPr lvl="1"/>
            <a:r>
              <a:rPr lang="en-US" dirty="0"/>
              <a:t>Word prediction software</a:t>
            </a:r>
          </a:p>
        </p:txBody>
      </p:sp>
    </p:spTree>
    <p:extLst>
      <p:ext uri="{BB962C8B-B14F-4D97-AF65-F5344CB8AC3E}">
        <p14:creationId xmlns:p14="http://schemas.microsoft.com/office/powerpoint/2010/main" val="379385956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(10)</a:t>
            </a:r>
          </a:p>
        </p:txBody>
      </p:sp>
      <p:sp>
        <p:nvSpPr>
          <p:cNvPr id="3" name="Content Placeholder 2"/>
          <p:cNvSpPr>
            <a:spLocks noGrp="1"/>
          </p:cNvSpPr>
          <p:nvPr>
            <p:ph idx="1"/>
          </p:nvPr>
        </p:nvSpPr>
        <p:spPr/>
        <p:txBody>
          <a:bodyPr/>
          <a:lstStyle/>
          <a:p>
            <a:r>
              <a:rPr lang="en-US" i="1" dirty="0"/>
              <a:t>If a teacher links to a public YouTube clip and it does not have closed captioning, what should we do? Should they use it or not?</a:t>
            </a:r>
          </a:p>
        </p:txBody>
      </p:sp>
    </p:spTree>
    <p:extLst>
      <p:ext uri="{BB962C8B-B14F-4D97-AF65-F5344CB8AC3E}">
        <p14:creationId xmlns:p14="http://schemas.microsoft.com/office/powerpoint/2010/main" val="269883229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Questions (11)</a:t>
            </a:r>
          </a:p>
        </p:txBody>
      </p:sp>
      <p:sp>
        <p:nvSpPr>
          <p:cNvPr id="3" name="Content Placeholder 2"/>
          <p:cNvSpPr>
            <a:spLocks noGrp="1"/>
          </p:cNvSpPr>
          <p:nvPr>
            <p:ph idx="1"/>
          </p:nvPr>
        </p:nvSpPr>
        <p:spPr/>
        <p:txBody>
          <a:bodyPr>
            <a:normAutofit fontScale="92500" lnSpcReduction="10000"/>
          </a:bodyPr>
          <a:lstStyle/>
          <a:p>
            <a:r>
              <a:rPr lang="en-US" i="1" dirty="0"/>
              <a:t>If and when a district gets some sort of audit, what is the minimum that has to be done?  What are the steps to take to get to compliance and beyond?</a:t>
            </a:r>
          </a:p>
          <a:p>
            <a:r>
              <a:rPr lang="en-US" dirty="0"/>
              <a:t>If you get a complaint / legal inquiry</a:t>
            </a:r>
          </a:p>
          <a:p>
            <a:pPr lvl="1"/>
            <a:r>
              <a:rPr lang="en-US" dirty="0"/>
              <a:t>Counsel is critical</a:t>
            </a:r>
          </a:p>
          <a:p>
            <a:pPr lvl="1"/>
            <a:r>
              <a:rPr lang="en-US" dirty="0"/>
              <a:t>Ensure you have an issue resolution policy for addressing complaints and legal inquiries</a:t>
            </a:r>
          </a:p>
          <a:p>
            <a:pPr lvl="1"/>
            <a:r>
              <a:rPr lang="en-US" dirty="0"/>
              <a:t>Your legal counsel can create a plan, possibly alongside a technical consultant</a:t>
            </a:r>
          </a:p>
        </p:txBody>
      </p:sp>
    </p:spTree>
    <p:extLst>
      <p:ext uri="{BB962C8B-B14F-4D97-AF65-F5344CB8AC3E}">
        <p14:creationId xmlns:p14="http://schemas.microsoft.com/office/powerpoint/2010/main" val="245181996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4000" dirty="0"/>
              <a:t>Advance Questions (11) (continued)</a:t>
            </a:r>
          </a:p>
        </p:txBody>
      </p:sp>
      <p:sp>
        <p:nvSpPr>
          <p:cNvPr id="3" name="Content Placeholder 2"/>
          <p:cNvSpPr>
            <a:spLocks noGrp="1"/>
          </p:cNvSpPr>
          <p:nvPr>
            <p:ph idx="1"/>
          </p:nvPr>
        </p:nvSpPr>
        <p:spPr/>
        <p:txBody>
          <a:bodyPr>
            <a:normAutofit fontScale="70000" lnSpcReduction="20000"/>
          </a:bodyPr>
          <a:lstStyle/>
          <a:p>
            <a:r>
              <a:rPr lang="en-US" dirty="0"/>
              <a:t>Recommended steps:</a:t>
            </a:r>
          </a:p>
          <a:p>
            <a:pPr lvl="1"/>
            <a:r>
              <a:rPr lang="en-US" dirty="0"/>
              <a:t>Establish a compliance timeline</a:t>
            </a:r>
          </a:p>
          <a:p>
            <a:pPr lvl="1"/>
            <a:r>
              <a:rPr lang="en-US" dirty="0"/>
              <a:t>Implement an accessibility standard</a:t>
            </a:r>
          </a:p>
          <a:p>
            <a:pPr lvl="1"/>
            <a:r>
              <a:rPr lang="en-US" dirty="0"/>
              <a:t>Define an accessibility organization</a:t>
            </a:r>
          </a:p>
          <a:p>
            <a:pPr lvl="1"/>
            <a:r>
              <a:rPr lang="en-US" dirty="0"/>
              <a:t>Implement a digital accessibility policy</a:t>
            </a:r>
          </a:p>
          <a:p>
            <a:pPr lvl="1"/>
            <a:r>
              <a:rPr lang="en-US" dirty="0"/>
              <a:t>Publish an accessibility statement</a:t>
            </a:r>
          </a:p>
          <a:p>
            <a:pPr lvl="1"/>
            <a:r>
              <a:rPr lang="en-US" dirty="0"/>
              <a:t>Provide a digital accessibility support process</a:t>
            </a:r>
          </a:p>
          <a:p>
            <a:pPr lvl="1"/>
            <a:r>
              <a:rPr lang="en-US" dirty="0"/>
              <a:t>Train your organization</a:t>
            </a:r>
          </a:p>
          <a:p>
            <a:pPr lvl="1"/>
            <a:r>
              <a:rPr lang="en-US" dirty="0"/>
              <a:t>Audit &amp; report on outcomes</a:t>
            </a:r>
          </a:p>
          <a:p>
            <a:pPr lvl="1"/>
            <a:r>
              <a:rPr lang="en-US" dirty="0"/>
              <a:t>Adopt policy to handle accessibility bugs with the same priority as other bugs</a:t>
            </a:r>
          </a:p>
          <a:p>
            <a:r>
              <a:rPr lang="en-US" dirty="0"/>
              <a:t>Cf. </a:t>
            </a:r>
            <a:r>
              <a:rPr lang="en-US" i="1" dirty="0"/>
              <a:t>Public Sector Organizations: Taking the Mystery out of ADA Compliance </a:t>
            </a:r>
            <a:r>
              <a:rPr lang="en-US" dirty="0"/>
              <a:t>presentation available for download from </a:t>
            </a:r>
            <a:r>
              <a:rPr lang="en-US" dirty="0">
                <a:hlinkClick r:id="rId2"/>
              </a:rPr>
              <a:t>http://info.ssbbartgroup.com/CSUN2017</a:t>
            </a:r>
            <a:endParaRPr lang="en-US" dirty="0"/>
          </a:p>
        </p:txBody>
      </p:sp>
    </p:spTree>
    <p:extLst>
      <p:ext uri="{BB962C8B-B14F-4D97-AF65-F5344CB8AC3E}">
        <p14:creationId xmlns:p14="http://schemas.microsoft.com/office/powerpoint/2010/main" val="230521275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4" y="3086100"/>
            <a:ext cx="6839712" cy="685800"/>
          </a:xfrm>
        </p:spPr>
        <p:txBody>
          <a:bodyPr/>
          <a:lstStyle/>
          <a:p>
            <a:pPr algn="ctr"/>
            <a:r>
              <a:rPr lang="en-US" dirty="0"/>
              <a:t>Other Questions?</a:t>
            </a:r>
          </a:p>
        </p:txBody>
      </p:sp>
    </p:spTree>
    <p:extLst>
      <p:ext uri="{BB962C8B-B14F-4D97-AF65-F5344CB8AC3E}">
        <p14:creationId xmlns:p14="http://schemas.microsoft.com/office/powerpoint/2010/main" val="12350034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Assistance</a:t>
            </a:r>
          </a:p>
        </p:txBody>
      </p:sp>
      <p:sp>
        <p:nvSpPr>
          <p:cNvPr id="3" name="Content Placeholder 2"/>
          <p:cNvSpPr>
            <a:spLocks noGrp="1"/>
          </p:cNvSpPr>
          <p:nvPr>
            <p:ph idx="1"/>
          </p:nvPr>
        </p:nvSpPr>
        <p:spPr/>
        <p:txBody>
          <a:bodyPr/>
          <a:lstStyle/>
          <a:p>
            <a:pPr marL="0" indent="0">
              <a:buNone/>
            </a:pPr>
            <a:r>
              <a:rPr lang="en-US" dirty="0"/>
              <a:t>Cole Robison</a:t>
            </a:r>
            <a:br>
              <a:rPr lang="en-US" dirty="0"/>
            </a:br>
            <a:r>
              <a:rPr lang="en-US" dirty="0"/>
              <a:t>Director of IT Accessibility</a:t>
            </a:r>
            <a:br>
              <a:rPr lang="en-US" dirty="0"/>
            </a:br>
            <a:r>
              <a:rPr lang="en-US" dirty="0"/>
              <a:t>Office of Information Technology Services</a:t>
            </a:r>
            <a:br>
              <a:rPr lang="en-US" dirty="0"/>
            </a:br>
            <a:r>
              <a:rPr lang="en-US" dirty="0"/>
              <a:t>(785) 291-3016</a:t>
            </a:r>
            <a:br>
              <a:rPr lang="en-US" dirty="0"/>
            </a:br>
            <a:r>
              <a:rPr lang="en-US" dirty="0">
                <a:hlinkClick r:id="rId2"/>
              </a:rPr>
              <a:t>cole.robison@ks.gov</a:t>
            </a:r>
            <a:endParaRPr lang="en-US" dirty="0"/>
          </a:p>
        </p:txBody>
      </p:sp>
    </p:spTree>
    <p:extLst>
      <p:ext uri="{BB962C8B-B14F-4D97-AF65-F5344CB8AC3E}">
        <p14:creationId xmlns:p14="http://schemas.microsoft.com/office/powerpoint/2010/main" val="13109695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normAutofit fontScale="90000"/>
          </a:bodyPr>
          <a:lstStyle/>
          <a:p>
            <a:r>
              <a:rPr lang="en-US" dirty="0"/>
              <a:t>Essential Components of Accessibility</a:t>
            </a:r>
          </a:p>
        </p:txBody>
      </p:sp>
      <p:pic>
        <p:nvPicPr>
          <p:cNvPr id="5" name="Content Placeholder 4" descr="illustration showing how components relate, detailed description at http://www.w3.org/WAI/intro/components-desc.html#relate"/>
          <p:cNvPicPr>
            <a:picLocks noGrp="1" noChangeAspect="1"/>
          </p:cNvPicPr>
          <p:nvPr>
            <p:ph idx="1"/>
          </p:nvPr>
        </p:nvPicPr>
        <p:blipFill>
          <a:blip r:embed="rId3" cstate="print"/>
          <a:srcRect l="-6725" r="-6725"/>
          <a:stretch>
            <a:fillRect/>
          </a:stretch>
        </p:blipFill>
        <p:spPr/>
      </p:pic>
      <p:sp>
        <p:nvSpPr>
          <p:cNvPr id="6" name="TextBox 5"/>
          <p:cNvSpPr txBox="1"/>
          <p:nvPr/>
        </p:nvSpPr>
        <p:spPr>
          <a:xfrm>
            <a:off x="228600" y="6304002"/>
            <a:ext cx="5042727" cy="338554"/>
          </a:xfrm>
          <a:prstGeom prst="rect">
            <a:avLst/>
          </a:prstGeom>
          <a:noFill/>
        </p:spPr>
        <p:txBody>
          <a:bodyPr wrap="none" rtlCol="0">
            <a:spAutoFit/>
          </a:bodyPr>
          <a:lstStyle/>
          <a:p>
            <a:r>
              <a:rPr lang="en-US" sz="1600" i="1" dirty="0">
                <a:solidFill>
                  <a:schemeClr val="bg1"/>
                </a:solidFill>
                <a:latin typeface="Arial" pitchFamily="34" charset="0"/>
                <a:cs typeface="Arial" pitchFamily="34" charset="0"/>
              </a:rPr>
              <a:t>Source: http://www.w3.org/WAI/intro/components.php</a:t>
            </a:r>
          </a:p>
        </p:txBody>
      </p:sp>
    </p:spTree>
    <p:extLst>
      <p:ext uri="{BB962C8B-B14F-4D97-AF65-F5344CB8AC3E}">
        <p14:creationId xmlns:p14="http://schemas.microsoft.com/office/powerpoint/2010/main" val="343886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Scenarios</a:t>
            </a:r>
          </a:p>
        </p:txBody>
      </p:sp>
      <p:sp>
        <p:nvSpPr>
          <p:cNvPr id="3" name="Content Placeholder 2"/>
          <p:cNvSpPr>
            <a:spLocks noGrp="1"/>
          </p:cNvSpPr>
          <p:nvPr>
            <p:ph idx="1"/>
          </p:nvPr>
        </p:nvSpPr>
        <p:spPr/>
        <p:txBody>
          <a:bodyPr>
            <a:normAutofit fontScale="92500" lnSpcReduction="10000"/>
          </a:bodyPr>
          <a:lstStyle/>
          <a:p>
            <a:r>
              <a:rPr lang="en-US" dirty="0"/>
              <a:t>A person who is blind uses a screen reader or Braille display, and benefits from text alternatives to images.</a:t>
            </a:r>
          </a:p>
          <a:p>
            <a:r>
              <a:rPr lang="en-US" dirty="0"/>
              <a:t>An individual who is deaf benefits from captions in video.</a:t>
            </a:r>
          </a:p>
          <a:p>
            <a:r>
              <a:rPr lang="en-US" dirty="0"/>
              <a:t>A person with a motor disability benefits from keyboard equivalents for mouse-driven commands.</a:t>
            </a:r>
          </a:p>
          <a:p>
            <a:r>
              <a:rPr lang="en-US" dirty="0"/>
              <a:t>For more, see </a:t>
            </a:r>
            <a:r>
              <a:rPr lang="en-US" dirty="0">
                <a:hlinkClick r:id="rId2"/>
              </a:rPr>
              <a:t>http://www.w3.org/WAI/intro/</a:t>
            </a:r>
            <a:br>
              <a:rPr lang="en-US" dirty="0">
                <a:hlinkClick r:id="rId2"/>
              </a:rPr>
            </a:br>
            <a:r>
              <a:rPr lang="en-US" dirty="0">
                <a:hlinkClick r:id="rId2"/>
              </a:rPr>
              <a:t>people-use-web.php</a:t>
            </a:r>
            <a:r>
              <a:rPr lang="en-US" dirty="0"/>
              <a:t>.</a:t>
            </a:r>
          </a:p>
        </p:txBody>
      </p:sp>
    </p:spTree>
    <p:extLst>
      <p:ext uri="{BB962C8B-B14F-4D97-AF65-F5344CB8AC3E}">
        <p14:creationId xmlns:p14="http://schemas.microsoft.com/office/powerpoint/2010/main" val="41973045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90" y="164592"/>
            <a:ext cx="8781730" cy="685800"/>
          </a:xfrm>
        </p:spPr>
        <p:txBody>
          <a:bodyPr/>
          <a:lstStyle/>
          <a:p>
            <a:r>
              <a:rPr lang="en-US" sz="4000" dirty="0"/>
              <a:t>Usability for All</a:t>
            </a:r>
          </a:p>
        </p:txBody>
      </p:sp>
      <p:sp>
        <p:nvSpPr>
          <p:cNvPr id="3" name="Content Placeholder 2"/>
          <p:cNvSpPr>
            <a:spLocks noGrp="1"/>
          </p:cNvSpPr>
          <p:nvPr>
            <p:ph idx="1"/>
          </p:nvPr>
        </p:nvSpPr>
        <p:spPr/>
        <p:txBody>
          <a:bodyPr>
            <a:normAutofit fontScale="85000" lnSpcReduction="20000"/>
          </a:bodyPr>
          <a:lstStyle/>
          <a:p>
            <a:r>
              <a:rPr lang="en-US" dirty="0"/>
              <a:t>For all of this discussion of types of disabilities, etc., it is also important not to segregate.</a:t>
            </a:r>
          </a:p>
          <a:p>
            <a:r>
              <a:rPr lang="en-US" dirty="0"/>
              <a:t>We shouldn’t regard a technology as having “users” and “users with disabilities.”</a:t>
            </a:r>
          </a:p>
          <a:p>
            <a:r>
              <a:rPr lang="en-US" dirty="0"/>
              <a:t>Rather, it simply has users, and those users are diverse and span a full spectrum of differing abilities.</a:t>
            </a:r>
          </a:p>
          <a:p>
            <a:r>
              <a:rPr lang="en-US" dirty="0"/>
              <a:t>From this perspective, accessibility is not an add-on, it is a core requirement.</a:t>
            </a:r>
          </a:p>
          <a:p>
            <a:r>
              <a:rPr lang="en-US" dirty="0"/>
              <a:t>For more, see </a:t>
            </a:r>
            <a:r>
              <a:rPr lang="en-US" dirty="0">
                <a:hlinkClick r:id="rId2"/>
              </a:rPr>
              <a:t>http://alistapart.com/article/reframing-accessibility-for-the-web</a:t>
            </a:r>
            <a:endParaRPr lang="en-US" dirty="0"/>
          </a:p>
        </p:txBody>
      </p:sp>
    </p:spTree>
    <p:extLst>
      <p:ext uri="{BB962C8B-B14F-4D97-AF65-F5344CB8AC3E}">
        <p14:creationId xmlns:p14="http://schemas.microsoft.com/office/powerpoint/2010/main" val="836420351"/>
      </p:ext>
    </p:extLst>
  </p:cSld>
  <p:clrMapOvr>
    <a:masterClrMapping/>
  </p:clrMapOvr>
  <p:transition/>
</p:sld>
</file>

<file path=ppt/theme/theme1.xml><?xml version="1.0" encoding="utf-8"?>
<a:theme xmlns:a="http://schemas.openxmlformats.org/drawingml/2006/main" name="OITS">
  <a:themeElements>
    <a:clrScheme name="Custom 2">
      <a:dk1>
        <a:sysClr val="windowText" lastClr="000000"/>
      </a:dk1>
      <a:lt1>
        <a:sysClr val="window" lastClr="FFFFFF"/>
      </a:lt1>
      <a:dk2>
        <a:srgbClr val="343434"/>
      </a:dk2>
      <a:lt2>
        <a:srgbClr val="EEECE1"/>
      </a:lt2>
      <a:accent1>
        <a:srgbClr val="9BBB59"/>
      </a:accent1>
      <a:accent2>
        <a:srgbClr val="F1AD02"/>
      </a:accent2>
      <a:accent3>
        <a:srgbClr val="C0504D"/>
      </a:accent3>
      <a:accent4>
        <a:srgbClr val="8064A2"/>
      </a:accent4>
      <a:accent5>
        <a:srgbClr val="4BACC6"/>
      </a:accent5>
      <a:accent6>
        <a:srgbClr val="F1AD02"/>
      </a:accent6>
      <a:hlink>
        <a:srgbClr val="F1AD02"/>
      </a:hlink>
      <a:folHlink>
        <a:srgbClr val="F0CD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OITS.potx</Template>
  <TotalTime>24532</TotalTime>
  <Words>3096</Words>
  <Application>Microsoft Office PowerPoint</Application>
  <PresentationFormat>On-screen Show (4:3)</PresentationFormat>
  <Paragraphs>348</Paragraphs>
  <Slides>64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Consolas</vt:lpstr>
      <vt:lpstr>Wingdings</vt:lpstr>
      <vt:lpstr>OITS</vt:lpstr>
      <vt:lpstr>Overview of ICT Accessibility</vt:lpstr>
      <vt:lpstr>Accessibility</vt:lpstr>
      <vt:lpstr>Types of Disabilities</vt:lpstr>
      <vt:lpstr>Common Challenges for Users with Disabilities</vt:lpstr>
      <vt:lpstr>Assistive Technology</vt:lpstr>
      <vt:lpstr>Assistive Technology: ICT</vt:lpstr>
      <vt:lpstr>Essential Components of Accessibility</vt:lpstr>
      <vt:lpstr>Example Scenarios</vt:lpstr>
      <vt:lpstr>Usability for All</vt:lpstr>
      <vt:lpstr>Importance: Social Factors</vt:lpstr>
      <vt:lpstr>Importance: Legal &amp; Policy Factors</vt:lpstr>
      <vt:lpstr>Importance: Significance</vt:lpstr>
      <vt:lpstr>Other Beneficiaries of Accessible Technology</vt:lpstr>
      <vt:lpstr>ICT Accessibility</vt:lpstr>
      <vt:lpstr>Example</vt:lpstr>
      <vt:lpstr>Sample Web Page</vt:lpstr>
      <vt:lpstr>Same Page without Images</vt:lpstr>
      <vt:lpstr>Better Implementation</vt:lpstr>
      <vt:lpstr>Now without Images</vt:lpstr>
      <vt:lpstr>What a Screen Reader Might Present</vt:lpstr>
      <vt:lpstr>Applicable Laws: State</vt:lpstr>
      <vt:lpstr>Applicable Laws: Federal</vt:lpstr>
      <vt:lpstr>Section 508 Applicability to School Districts</vt:lpstr>
      <vt:lpstr>Revised Section 508: ICT Standards</vt:lpstr>
      <vt:lpstr>Accessibility Standard Incorporated by Reference</vt:lpstr>
      <vt:lpstr>Core Concepts (1)</vt:lpstr>
      <vt:lpstr>Core Concepts (2)</vt:lpstr>
      <vt:lpstr>Typical Areas of Accommodation</vt:lpstr>
      <vt:lpstr>What Accessibility Is Not: Common Myths</vt:lpstr>
      <vt:lpstr>Examples</vt:lpstr>
      <vt:lpstr>Provide alternative text for images: web</vt:lpstr>
      <vt:lpstr>Provide alternative text for images: PDF</vt:lpstr>
      <vt:lpstr>Provide alternative text for images: Word (1)</vt:lpstr>
      <vt:lpstr>Provide alternative text for images: Word (2)</vt:lpstr>
      <vt:lpstr>Provide valid labels for form fields</vt:lpstr>
      <vt:lpstr>Provide valid labels for form fields: web</vt:lpstr>
      <vt:lpstr>Provide valid labels for form fields: PDF</vt:lpstr>
      <vt:lpstr>Provide valid labels for form fields: Word (1)</vt:lpstr>
      <vt:lpstr>Provide valid labels for form fields: Word (2)</vt:lpstr>
      <vt:lpstr>Ensure link text is meaningful</vt:lpstr>
      <vt:lpstr>Ensure pages use the title element: web</vt:lpstr>
      <vt:lpstr>Ensure pages use the title element: PDF</vt:lpstr>
      <vt:lpstr>Ensure pages use the title element: Word</vt:lpstr>
      <vt:lpstr>Word: Document Structuring</vt:lpstr>
      <vt:lpstr>PDF: Tags</vt:lpstr>
      <vt:lpstr>Testing Tools</vt:lpstr>
      <vt:lpstr>AMP</vt:lpstr>
      <vt:lpstr>PAC 2</vt:lpstr>
      <vt:lpstr>Word Accessibility Checker</vt:lpstr>
      <vt:lpstr>Additional Resources: KPAT</vt:lpstr>
      <vt:lpstr>Advance Questions (1)</vt:lpstr>
      <vt:lpstr>Advance Questions (2)</vt:lpstr>
      <vt:lpstr>Advance Questions (3)</vt:lpstr>
      <vt:lpstr>Advance Questions (4)</vt:lpstr>
      <vt:lpstr>Advance Questions (5)</vt:lpstr>
      <vt:lpstr>Advance Questions (6)</vt:lpstr>
      <vt:lpstr>Advance Questions (7)</vt:lpstr>
      <vt:lpstr>Advance Questions (8)</vt:lpstr>
      <vt:lpstr>Advance Questions (9)</vt:lpstr>
      <vt:lpstr>Advance Questions (10)</vt:lpstr>
      <vt:lpstr>Advance Questions (11)</vt:lpstr>
      <vt:lpstr>Advance Questions (11) (continued)</vt:lpstr>
      <vt:lpstr>Other Questions?</vt:lpstr>
      <vt:lpstr>Questions and Assistance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KPAT July 8, 2014 Meeting Presentation</dc:title>
  <dc:creator>Cole.Robison@ks.gov</dc:creator>
  <cp:lastModifiedBy>Matthew (Nik) J. Stewart</cp:lastModifiedBy>
  <cp:revision>466</cp:revision>
  <cp:lastPrinted>2017-02-06T20:03:14Z</cp:lastPrinted>
  <dcterms:created xsi:type="dcterms:W3CDTF">2011-05-09T15:14:44Z</dcterms:created>
  <dcterms:modified xsi:type="dcterms:W3CDTF">2017-04-26T18:56:52Z</dcterms:modified>
</cp:coreProperties>
</file>