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3" r:id="rId11"/>
    <p:sldId id="265" r:id="rId12"/>
    <p:sldId id="266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46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9024A-30B5-4375-8989-D83C1B5F0CE8}" type="datetimeFigureOut">
              <a:rPr lang="en-US" smtClean="0"/>
              <a:t>1/6/2011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D440E-A68E-4D85-B257-F82A59400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21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9024A-30B5-4375-8989-D83C1B5F0CE8}" type="datetimeFigureOut">
              <a:rPr lang="en-US" smtClean="0"/>
              <a:t>1/6/2011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D440E-A68E-4D85-B257-F82A59400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08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9024A-30B5-4375-8989-D83C1B5F0CE8}" type="datetimeFigureOut">
              <a:rPr lang="en-US" smtClean="0"/>
              <a:t>1/6/2011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D440E-A68E-4D85-B257-F82A59400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123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9024A-30B5-4375-8989-D83C1B5F0CE8}" type="datetimeFigureOut">
              <a:rPr lang="en-US" smtClean="0"/>
              <a:t>1/6/2011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D440E-A68E-4D85-B257-F82A59400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509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9024A-30B5-4375-8989-D83C1B5F0CE8}" type="datetimeFigureOut">
              <a:rPr lang="en-US" smtClean="0"/>
              <a:t>1/6/2011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D440E-A68E-4D85-B257-F82A59400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44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9024A-30B5-4375-8989-D83C1B5F0CE8}" type="datetimeFigureOut">
              <a:rPr lang="en-US" smtClean="0"/>
              <a:t>1/6/2011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D440E-A68E-4D85-B257-F82A59400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71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9024A-30B5-4375-8989-D83C1B5F0CE8}" type="datetimeFigureOut">
              <a:rPr lang="en-US" smtClean="0"/>
              <a:t>1/6/2011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D440E-A68E-4D85-B257-F82A59400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95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9024A-30B5-4375-8989-D83C1B5F0CE8}" type="datetimeFigureOut">
              <a:rPr lang="en-US" smtClean="0"/>
              <a:t>1/6/2011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D440E-A68E-4D85-B257-F82A59400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811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9024A-30B5-4375-8989-D83C1B5F0CE8}" type="datetimeFigureOut">
              <a:rPr lang="en-US" smtClean="0"/>
              <a:t>1/6/2011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D440E-A68E-4D85-B257-F82A59400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41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9024A-30B5-4375-8989-D83C1B5F0CE8}" type="datetimeFigureOut">
              <a:rPr lang="en-US" smtClean="0"/>
              <a:t>1/6/2011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D440E-A68E-4D85-B257-F82A59400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829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9024A-30B5-4375-8989-D83C1B5F0CE8}" type="datetimeFigureOut">
              <a:rPr lang="en-US" smtClean="0"/>
              <a:t>1/6/2011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D440E-A68E-4D85-B257-F82A59400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638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9024A-30B5-4375-8989-D83C1B5F0CE8}" type="datetimeFigureOut">
              <a:rPr lang="en-US" smtClean="0"/>
              <a:t>1/6/2011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D440E-A68E-4D85-B257-F82A59400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1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7.xml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8.xml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10.xml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audio" Target="../media/media3.wav"/><Relationship Id="rId7" Type="http://schemas.openxmlformats.org/officeDocument/2006/relationships/image" Target="../media/image5.wmf"/><Relationship Id="rId2" Type="http://schemas.microsoft.com/office/2007/relationships/media" Target="../media/media3.wav"/><Relationship Id="rId1" Type="http://schemas.openxmlformats.org/officeDocument/2006/relationships/tags" Target="../tags/tag2.xml"/><Relationship Id="rId6" Type="http://schemas.openxmlformats.org/officeDocument/2006/relationships/image" Target="../media/image4.wmf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4.wav"/><Relationship Id="rId7" Type="http://schemas.openxmlformats.org/officeDocument/2006/relationships/image" Target="../media/image9.wmf"/><Relationship Id="rId2" Type="http://schemas.microsoft.com/office/2007/relationships/media" Target="../media/media4.wav"/><Relationship Id="rId1" Type="http://schemas.openxmlformats.org/officeDocument/2006/relationships/tags" Target="../tags/tag3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wm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6.wav"/><Relationship Id="rId7" Type="http://schemas.openxmlformats.org/officeDocument/2006/relationships/image" Target="../media/image18.wmf"/><Relationship Id="rId2" Type="http://schemas.microsoft.com/office/2007/relationships/media" Target="../media/media6.wav"/><Relationship Id="rId1" Type="http://schemas.openxmlformats.org/officeDocument/2006/relationships/tags" Target="../tags/tag4.xml"/><Relationship Id="rId6" Type="http://schemas.openxmlformats.org/officeDocument/2006/relationships/image" Target="../media/image17.wmf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2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7" Type="http://schemas.openxmlformats.org/officeDocument/2006/relationships/image" Target="../media/image24.png"/><Relationship Id="rId2" Type="http://schemas.microsoft.com/office/2007/relationships/media" Target="../media/media8.wav"/><Relationship Id="rId1" Type="http://schemas.openxmlformats.org/officeDocument/2006/relationships/tags" Target="../tags/tag5.xml"/><Relationship Id="rId6" Type="http://schemas.openxmlformats.org/officeDocument/2006/relationships/image" Target="../media/image23.wmf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6.xml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Video Equipment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Status, Problems, and Solutions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229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5"/>
    </mc:Choice>
    <mc:Fallback>
      <p:transition spd="slow" advTm="2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Solution One:</a:t>
            </a:r>
            <a:br>
              <a:rPr lang="en-US" sz="3200" dirty="0" smtClean="0"/>
            </a:br>
            <a:r>
              <a:rPr lang="en-US" sz="3200" dirty="0" smtClean="0"/>
              <a:t>Record in single </a:t>
            </a:r>
            <a:r>
              <a:rPr lang="en-US" sz="3200" dirty="0" smtClean="0"/>
              <a:t>channel audio, convert to dual mono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Pros:</a:t>
            </a:r>
          </a:p>
          <a:p>
            <a:r>
              <a:rPr lang="en-US" sz="1800" dirty="0" smtClean="0"/>
              <a:t>Stereo is not normally necessary for a presentation’s message</a:t>
            </a:r>
          </a:p>
          <a:p>
            <a:r>
              <a:rPr lang="en-US" sz="1800" dirty="0" smtClean="0"/>
              <a:t>The audio is simply stripped out, copied, and pasted into the second channel</a:t>
            </a:r>
          </a:p>
          <a:p>
            <a:r>
              <a:rPr lang="en-US" sz="1800" dirty="0" smtClean="0"/>
              <a:t>This is a one-button operation in Pinnacle </a:t>
            </a:r>
            <a:r>
              <a:rPr lang="en-US" sz="1800" dirty="0" smtClean="0"/>
              <a:t>Studio</a:t>
            </a:r>
          </a:p>
          <a:p>
            <a:r>
              <a:rPr lang="en-US" sz="1800" dirty="0" smtClean="0"/>
              <a:t>In house recording sessions [“podcasts”] are free to use two microphones for left and right.</a:t>
            </a:r>
            <a:endParaRPr lang="en-US" sz="18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Cons:</a:t>
            </a:r>
          </a:p>
          <a:p>
            <a:r>
              <a:rPr lang="en-US" sz="1800" dirty="0" smtClean="0"/>
              <a:t>Mixing in audiences or second speakers will be inelegant, and -</a:t>
            </a:r>
            <a:endParaRPr lang="en-US" sz="1800" dirty="0" smtClean="0"/>
          </a:p>
          <a:p>
            <a:r>
              <a:rPr lang="en-US" sz="1800" dirty="0" smtClean="0"/>
              <a:t>Expression Encoder 4 [free] does not allow audio mixing of any type</a:t>
            </a:r>
          </a:p>
          <a:p>
            <a:r>
              <a:rPr lang="en-US" sz="1800" dirty="0" smtClean="0"/>
              <a:t>Pinnacle requires $50+ plugins to perform this feat</a:t>
            </a:r>
          </a:p>
          <a:p>
            <a:r>
              <a:rPr lang="en-US" sz="1800" dirty="0" smtClean="0"/>
              <a:t>Camera requires two cables for signal</a:t>
            </a:r>
            <a:endParaRPr lang="en-US" sz="1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7654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690"/>
    </mc:Choice>
    <mc:Fallback>
      <p:transition spd="slow" advTm="184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Solution Two:</a:t>
            </a:r>
            <a:br>
              <a:rPr lang="en-US" sz="3200" dirty="0" smtClean="0"/>
            </a:br>
            <a:r>
              <a:rPr lang="en-US" sz="3200" dirty="0" smtClean="0"/>
              <a:t>Fully install the Pinnacle A/D converter and software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Pros:</a:t>
            </a:r>
          </a:p>
          <a:p>
            <a:r>
              <a:rPr lang="en-US" sz="1800" dirty="0" smtClean="0"/>
              <a:t>Dual channel audio as intended</a:t>
            </a:r>
          </a:p>
          <a:p>
            <a:r>
              <a:rPr lang="en-US" sz="1800" dirty="0" smtClean="0"/>
              <a:t>Single data cable from camera to converter to computer</a:t>
            </a:r>
          </a:p>
          <a:p>
            <a:r>
              <a:rPr lang="en-US" sz="1800" dirty="0" smtClean="0"/>
              <a:t>Professional software suite helps produce professional results</a:t>
            </a:r>
          </a:p>
          <a:p>
            <a:r>
              <a:rPr lang="en-US" sz="1800" dirty="0" smtClean="0"/>
              <a:t>Software is already purchased</a:t>
            </a:r>
          </a:p>
          <a:p>
            <a:r>
              <a:rPr lang="en-US" sz="1800" dirty="0" smtClean="0"/>
              <a:t>Add-ons nice but not necessary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Cons:</a:t>
            </a:r>
          </a:p>
          <a:p>
            <a:r>
              <a:rPr lang="en-US" sz="1800" dirty="0" smtClean="0"/>
              <a:t>The Add-ons are not free, and cost $40-$50 each</a:t>
            </a:r>
          </a:p>
          <a:p>
            <a:r>
              <a:rPr lang="en-US" sz="1800" dirty="0" smtClean="0"/>
              <a:t>Windows 7 may not allow proper installation of hardware, plus</a:t>
            </a:r>
          </a:p>
          <a:p>
            <a:r>
              <a:rPr lang="en-US" sz="1800" dirty="0" smtClean="0"/>
              <a:t>Will likely require intensive IT involvement</a:t>
            </a:r>
          </a:p>
          <a:p>
            <a:r>
              <a:rPr lang="en-US" sz="1800" dirty="0" smtClean="0"/>
              <a:t>Software would need to be installed on two machines (the streaming computer and the rendering computer) </a:t>
            </a:r>
            <a:r>
              <a:rPr lang="en-US" sz="1800" dirty="0"/>
              <a:t>which may require a second license [~$80], </a:t>
            </a:r>
            <a:r>
              <a:rPr lang="en-US" sz="1800" dirty="0" smtClean="0"/>
              <a:t>and/or –</a:t>
            </a:r>
          </a:p>
          <a:p>
            <a:r>
              <a:rPr lang="en-US" sz="1800" dirty="0" smtClean="0"/>
              <a:t>The laptop will require a larger hard drive.</a:t>
            </a:r>
            <a:endParaRPr lang="en-US" sz="18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3108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407"/>
    </mc:Choice>
    <mc:Fallback>
      <p:transition spd="slow" advTm="124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uiExpand="1" build="p"/>
      <p:bldP spid="8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Solution Three:</a:t>
            </a:r>
            <a:br>
              <a:rPr lang="en-US" sz="3200" dirty="0" smtClean="0"/>
            </a:br>
            <a:r>
              <a:rPr lang="en-US" sz="3200" dirty="0" smtClean="0"/>
              <a:t>Buy HDMI A/D Converter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Pros:</a:t>
            </a:r>
          </a:p>
          <a:p>
            <a:r>
              <a:rPr lang="en-US" sz="1800" dirty="0" smtClean="0"/>
              <a:t>High definition output for recording or streaming</a:t>
            </a:r>
          </a:p>
          <a:p>
            <a:r>
              <a:rPr lang="en-US" sz="1800" dirty="0" smtClean="0"/>
              <a:t>Scales with capability of ancillary systems</a:t>
            </a:r>
          </a:p>
          <a:p>
            <a:r>
              <a:rPr lang="en-US" sz="1800" dirty="0" smtClean="0"/>
              <a:t>Single data cable from camera to converter to computer</a:t>
            </a:r>
          </a:p>
          <a:p>
            <a:r>
              <a:rPr lang="en-US" sz="1800" dirty="0" smtClean="0"/>
              <a:t>Some models feature multiple inputs and output to convert other media types and/or mix inputs and outputs</a:t>
            </a:r>
            <a:endParaRPr lang="en-US" sz="18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Cons:</a:t>
            </a:r>
          </a:p>
          <a:p>
            <a:r>
              <a:rPr lang="en-US" sz="1800" dirty="0" smtClean="0"/>
              <a:t>Costs start at $300 and easily runs up to $12-2400</a:t>
            </a:r>
          </a:p>
          <a:p>
            <a:r>
              <a:rPr lang="en-US" sz="1800" dirty="0" smtClean="0"/>
              <a:t>The signal will need to be throttled down to be usable with current systems [too much data]</a:t>
            </a:r>
          </a:p>
          <a:p>
            <a:r>
              <a:rPr lang="en-US" sz="1800" dirty="0" smtClean="0"/>
              <a:t>Depending on converter, software may need to be purchased and/or installed</a:t>
            </a:r>
          </a:p>
          <a:p>
            <a:r>
              <a:rPr lang="en-US" sz="1800" dirty="0" smtClean="0"/>
              <a:t>More clutter on the production site table</a:t>
            </a:r>
            <a:endParaRPr lang="en-US" sz="18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0373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82"/>
    </mc:Choice>
    <mc:Fallback>
      <p:transition spd="slow" advTm="25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build="p"/>
      <p:bldP spid="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Solution Four:</a:t>
            </a:r>
            <a:br>
              <a:rPr lang="en-US" sz="3200" dirty="0" smtClean="0"/>
            </a:br>
            <a:r>
              <a:rPr lang="en-US" sz="3200" dirty="0" smtClean="0"/>
              <a:t>Purchase used battery charger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Pros:</a:t>
            </a:r>
          </a:p>
          <a:p>
            <a:r>
              <a:rPr lang="en-US" sz="1800" dirty="0" smtClean="0"/>
              <a:t>Old proven system ready to go</a:t>
            </a:r>
          </a:p>
          <a:p>
            <a:r>
              <a:rPr lang="en-US" sz="1800" dirty="0" smtClean="0"/>
              <a:t>SD System for road shoots, HD system for ITV room shoots</a:t>
            </a:r>
          </a:p>
          <a:p>
            <a:r>
              <a:rPr lang="en-US" sz="1800" dirty="0" smtClean="0"/>
              <a:t>Low Cost ($40-80)</a:t>
            </a:r>
            <a:endParaRPr lang="en-US" sz="18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Cons:</a:t>
            </a:r>
          </a:p>
          <a:p>
            <a:r>
              <a:rPr lang="en-US" sz="1800" dirty="0" smtClean="0"/>
              <a:t>System is 10+ years old, so are chargers. </a:t>
            </a:r>
          </a:p>
          <a:p>
            <a:r>
              <a:rPr lang="en-US" sz="1800" dirty="0"/>
              <a:t>Repairs </a:t>
            </a:r>
            <a:r>
              <a:rPr lang="en-US" sz="1800" dirty="0" smtClean="0"/>
              <a:t>unlikely</a:t>
            </a:r>
          </a:p>
          <a:p>
            <a:r>
              <a:rPr lang="en-US" sz="1800" dirty="0" smtClean="0"/>
              <a:t>Only staving off inevitable second failure</a:t>
            </a:r>
          </a:p>
          <a:p>
            <a:r>
              <a:rPr lang="en-US" sz="1800" dirty="0" smtClean="0"/>
              <a:t>All known compatible chargers are sold ‘as is’</a:t>
            </a:r>
          </a:p>
          <a:p>
            <a:r>
              <a:rPr lang="en-US" sz="1800" dirty="0" smtClean="0"/>
              <a:t>Suppliers are outside of State supply system</a:t>
            </a:r>
            <a:endParaRPr lang="en-US" sz="18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7649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953"/>
    </mc:Choice>
    <mc:Fallback>
      <p:transition spd="slow" advTm="225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build="p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Definitions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458200" cy="5715000"/>
          </a:xfrm>
        </p:spPr>
        <p:txBody>
          <a:bodyPr>
            <a:normAutofit/>
          </a:bodyPr>
          <a:lstStyle/>
          <a:p>
            <a:r>
              <a:rPr lang="en-US" dirty="0" smtClean="0"/>
              <a:t>Streaming – Sending a camera signal through a computer, onto the internet, to another computer</a:t>
            </a:r>
          </a:p>
          <a:p>
            <a:r>
              <a:rPr lang="en-US" dirty="0" smtClean="0"/>
              <a:t>HDMI – High Definition Multimedia Interface, video/audio/data through one cable</a:t>
            </a:r>
          </a:p>
          <a:p>
            <a:r>
              <a:rPr lang="en-US" dirty="0" smtClean="0"/>
              <a:t>A/D – Analogue to Digital converter, converts video (tape) signal into computer data</a:t>
            </a:r>
          </a:p>
          <a:p>
            <a:r>
              <a:rPr lang="en-US" dirty="0" smtClean="0"/>
              <a:t>Component – Standard Cable TV cable</a:t>
            </a:r>
          </a:p>
          <a:p>
            <a:r>
              <a:rPr lang="en-US" dirty="0" smtClean="0"/>
              <a:t>RCA – three lead [red/white/yellow]VCR cable</a:t>
            </a:r>
          </a:p>
          <a:p>
            <a:r>
              <a:rPr lang="en-US" dirty="0" smtClean="0"/>
              <a:t>Single Pin – Video and Audio over a single cable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3100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956"/>
    </mc:Choice>
    <mc:Fallback>
      <p:transition spd="slow" advTm="88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Data Flow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95600"/>
            <a:ext cx="2212975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mstewart\AppData\Local\Microsoft\Windows\Temporary Internet Files\Content.IE5\5TUOFF61\MC900311168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637254"/>
            <a:ext cx="2211388" cy="179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stewart\AppData\Local\Microsoft\Windows\Temporary Internet Files\Content.IE5\X7JIFXTF\MC900016667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950" y="5077618"/>
            <a:ext cx="1441450" cy="104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457200" y="255349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0" lvl="8" indent="0">
              <a:buFont typeface="Arial" pitchFamily="34" charset="0"/>
              <a:buNone/>
            </a:pPr>
            <a:endParaRPr lang="en-US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6589713" y="4431287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lvl="8" indent="-285750">
              <a:buFont typeface="Arial" pitchFamily="34" charset="0"/>
              <a:buChar char="•"/>
            </a:pPr>
            <a:r>
              <a:rPr lang="en-US" b="1" dirty="0" smtClean="0"/>
              <a:t>Server to Internet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31800" y="1943100"/>
            <a:ext cx="3822700" cy="771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Camera to Laptop</a:t>
            </a:r>
          </a:p>
          <a:p>
            <a:pPr marL="3657600" lvl="8" indent="0">
              <a:buFont typeface="Arial" pitchFamily="34" charset="0"/>
              <a:buNone/>
            </a:pPr>
            <a:endParaRPr lang="en-US" dirty="0" smtClean="0"/>
          </a:p>
        </p:txBody>
      </p:sp>
      <p:pic>
        <p:nvPicPr>
          <p:cNvPr id="21" name="Picture 5" descr="C:\Users\mstewart\AppData\Local\Microsoft\Windows\Temporary Internet Files\Content.IE5\240IDUVQ\MC900030046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637254"/>
            <a:ext cx="213042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59300" y="2514600"/>
            <a:ext cx="2222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Laptop to Server</a:t>
            </a:r>
            <a:endParaRPr lang="en-US" sz="2000" b="1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9542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54"/>
    </mc:Choice>
    <mc:Fallback>
      <p:transition spd="slow" advTm="26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1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 System </a:t>
            </a:r>
            <a:r>
              <a:rPr lang="en-US" dirty="0" err="1" smtClean="0"/>
              <a:t>Failuer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33800"/>
            <a:ext cx="1377815" cy="1828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mstewart\AppData\Local\Microsoft\Windows\Temporary Internet Files\Content.IE5\QLV754EC\MP900401977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3640676"/>
            <a:ext cx="2313134" cy="154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1219200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Battery Charger Failed, no replacement available</a:t>
            </a:r>
            <a:r>
              <a:rPr lang="en-US" sz="2400" baseline="30000" dirty="0" smtClean="0">
                <a:solidFill>
                  <a:srgbClr val="FF0000"/>
                </a:solidFill>
              </a:rPr>
              <a:t>1</a:t>
            </a:r>
            <a:r>
              <a:rPr lang="en-US" sz="2400" dirty="0" smtClean="0"/>
              <a:t>. </a:t>
            </a:r>
          </a:p>
          <a:p>
            <a:pPr algn="ctr"/>
            <a:r>
              <a:rPr lang="en-US" sz="2400" dirty="0" smtClean="0"/>
              <a:t>Cannot charge batteries, cannot run from wall current</a:t>
            </a:r>
            <a:endParaRPr lang="en-US" sz="2400" dirty="0"/>
          </a:p>
        </p:txBody>
      </p:sp>
      <p:pic>
        <p:nvPicPr>
          <p:cNvPr id="1029" name="Picture 5" descr="C:\Users\mstewart\AppData\Local\Microsoft\Windows\Temporary Internet Files\Content.IE5\QLV754EC\MC900232743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129215"/>
            <a:ext cx="2590800" cy="288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stewart\AppData\Local\Microsoft\Windows\Temporary Internet Files\Content.IE5\QLV754EC\MC900432538[1]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350" y="3277426"/>
            <a:ext cx="2374900" cy="234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mstewart\AppData\Local\Microsoft\Windows\Temporary Internet Files\Content.IE5\QLV754EC\MC900432538[1]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247771"/>
            <a:ext cx="2404991" cy="237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857500"/>
            <a:ext cx="20240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00263" y="6172200"/>
            <a:ext cx="5367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>
                <a:solidFill>
                  <a:srgbClr val="FF0000"/>
                </a:solidFill>
              </a:rPr>
              <a:t>1 </a:t>
            </a:r>
            <a:r>
              <a:rPr lang="en-US" baseline="30000" dirty="0" smtClean="0"/>
              <a:t>EBay has several, but they are not an authorized State Supplier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9793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659"/>
    </mc:Choice>
    <mc:Fallback>
      <p:transition spd="slow" advTm="49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C:\Users\mstewart\AppData\Local\Microsoft\Windows\Temporary Internet Files\Content.IE5\X7JIFXTF\MP900449105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745" y="2858733"/>
            <a:ext cx="3292885" cy="263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229600" cy="2362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 smtClean="0"/>
              <a:t>Old Camera Difficulties</a:t>
            </a:r>
            <a:br>
              <a:rPr lang="en-US" sz="36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2400" dirty="0" smtClean="0"/>
              <a:t>	1. Cables [</a:t>
            </a:r>
            <a:r>
              <a:rPr lang="en-US" sz="2400" dirty="0" err="1" smtClean="0"/>
              <a:t>Firewire</a:t>
            </a:r>
            <a:r>
              <a:rPr lang="en-US" sz="2400" dirty="0" smtClean="0"/>
              <a:t> requires an adapter card]</a:t>
            </a:r>
            <a:br>
              <a:rPr lang="en-US" sz="2400" dirty="0" smtClean="0"/>
            </a:br>
            <a:r>
              <a:rPr lang="en-US" sz="2400" dirty="0" smtClean="0"/>
              <a:t>	2. Recording Media [Mini DV is obsolete]</a:t>
            </a:r>
            <a:br>
              <a:rPr lang="en-US" sz="2400" dirty="0" smtClean="0"/>
            </a:br>
            <a:r>
              <a:rPr lang="en-US" sz="2400" dirty="0"/>
              <a:t>	</a:t>
            </a:r>
            <a:r>
              <a:rPr lang="en-US" sz="2400" dirty="0" smtClean="0"/>
              <a:t>3. Converting from a tape to computer is resource intensive</a:t>
            </a:r>
            <a:endParaRPr lang="en-US" sz="2400" dirty="0"/>
          </a:p>
        </p:txBody>
      </p:sp>
      <p:pic>
        <p:nvPicPr>
          <p:cNvPr id="2052" name="Picture 4" descr="C:\Users\mstewart\AppData\Local\Microsoft\Windows\Temporary Internet Files\Content.IE5\QLV754EC\MP90044660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0"/>
            <a:ext cx="3238500" cy="243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38400"/>
            <a:ext cx="2213040" cy="2706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 descr="C:\Users\mstewart\AppData\Local\Microsoft\Windows\Temporary Internet Files\Content.IE5\QLV754EC\MC900331047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014" y="3886200"/>
            <a:ext cx="1566173" cy="13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991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466"/>
    </mc:Choice>
    <mc:Fallback>
      <p:transition spd="slow" advTm="86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008313" cy="116205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New Camera Plusses</a:t>
            </a:r>
            <a:br>
              <a:rPr lang="en-US" dirty="0" smtClean="0"/>
            </a:b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48005" y="1219200"/>
            <a:ext cx="2213040" cy="270685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10799999" rev="0"/>
            </a:camera>
            <a:lightRig rig="threePt" dir="t"/>
          </a:scene3d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14400"/>
            <a:ext cx="2743201" cy="3822700"/>
          </a:xfrm>
        </p:spPr>
        <p:txBody>
          <a:bodyPr>
            <a:normAutofit/>
          </a:bodyPr>
          <a:lstStyle/>
          <a:p>
            <a:r>
              <a:rPr lang="en-US" sz="1600" b="1" dirty="0" smtClean="0"/>
              <a:t>USB Compatible</a:t>
            </a:r>
          </a:p>
          <a:p>
            <a:r>
              <a:rPr lang="en-US" sz="1600" b="1" dirty="0" smtClean="0"/>
              <a:t>Uses Mini-SD Cards</a:t>
            </a:r>
          </a:p>
          <a:p>
            <a:r>
              <a:rPr lang="en-US" sz="1600" b="1" dirty="0" smtClean="0"/>
              <a:t>High Definition</a:t>
            </a:r>
          </a:p>
          <a:p>
            <a:r>
              <a:rPr lang="en-US" sz="1600" b="1" dirty="0" smtClean="0"/>
              <a:t>Professional Appearance</a:t>
            </a:r>
          </a:p>
          <a:p>
            <a:r>
              <a:rPr lang="en-US" sz="1600" b="1" dirty="0" smtClean="0"/>
              <a:t>Professional Microphone</a:t>
            </a:r>
          </a:p>
          <a:p>
            <a:r>
              <a:rPr lang="en-US" sz="1600" b="1" dirty="0" smtClean="0"/>
              <a:t>   inputs and outputs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096000" y="381000"/>
            <a:ext cx="25146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New Camera </a:t>
            </a:r>
            <a:r>
              <a:rPr lang="en-US" b="1" dirty="0" smtClean="0"/>
              <a:t>Minuses</a:t>
            </a:r>
          </a:p>
          <a:p>
            <a:endParaRPr lang="en-US" b="1" dirty="0" smtClean="0"/>
          </a:p>
          <a:p>
            <a:r>
              <a:rPr lang="en-US" sz="1400" b="1" dirty="0" smtClean="0"/>
              <a:t>High Definition Data Rate &gt; Streaming Data Rate</a:t>
            </a:r>
          </a:p>
          <a:p>
            <a:endParaRPr lang="en-US" sz="1400" b="1" dirty="0" smtClean="0"/>
          </a:p>
          <a:p>
            <a:r>
              <a:rPr lang="en-US" sz="1400" b="1" dirty="0" smtClean="0"/>
              <a:t>USB Compatibility only useful for downloading video; will not work for streaming</a:t>
            </a:r>
          </a:p>
          <a:p>
            <a:endParaRPr lang="en-US" sz="1400" b="1" dirty="0" smtClean="0"/>
          </a:p>
          <a:p>
            <a:r>
              <a:rPr lang="en-US" sz="1400" b="1" dirty="0" smtClean="0"/>
              <a:t>HDMI output [which can be streamed] requires expensive A/D converter</a:t>
            </a:r>
            <a:endParaRPr lang="en-US" sz="1400" b="1" dirty="0"/>
          </a:p>
          <a:p>
            <a:endParaRPr lang="en-US" b="1" dirty="0" smtClean="0"/>
          </a:p>
          <a:p>
            <a:r>
              <a:rPr lang="en-US" sz="1600" b="1" dirty="0" smtClean="0"/>
              <a:t>Camera has stereo sound outputs; computer has single channel [mono] audio input</a:t>
            </a:r>
          </a:p>
          <a:p>
            <a:endParaRPr lang="en-US" sz="1600" b="1" dirty="0"/>
          </a:p>
          <a:p>
            <a:r>
              <a:rPr lang="en-US" sz="1600" b="1" dirty="0" smtClean="0"/>
              <a:t>Native </a:t>
            </a:r>
            <a:r>
              <a:rPr lang="en-US" sz="1600" b="1" dirty="0" smtClean="0"/>
              <a:t>recording format very difficult to edit</a:t>
            </a:r>
            <a:endParaRPr lang="en-US" sz="1600" b="1" dirty="0"/>
          </a:p>
        </p:txBody>
      </p:sp>
      <p:pic>
        <p:nvPicPr>
          <p:cNvPr id="3075" name="Picture 3" descr="C:\Users\mstewart\AppData\Local\Microsoft\Windows\Temporary Internet Files\Content.IE5\5TUOFF61\MC900196538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525" y="4537075"/>
            <a:ext cx="1581150" cy="1822450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mstewart\AppData\Local\Microsoft\Windows\Temporary Internet Files\Content.IE5\X7JIFXTF\MC900196548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32" y="4648199"/>
            <a:ext cx="1718918" cy="1711325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8357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051"/>
    </mc:Choice>
    <mc:Fallback>
      <p:transition spd="slow" advTm="314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3352800" cy="7493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Interim Solution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143000"/>
            <a:ext cx="4267200" cy="4983163"/>
          </a:xfrm>
        </p:spPr>
        <p:txBody>
          <a:bodyPr>
            <a:normAutofit/>
          </a:bodyPr>
          <a:lstStyle/>
          <a:p>
            <a:r>
              <a:rPr lang="en-US" sz="1800" b="1" dirty="0" smtClean="0"/>
              <a:t>A Pinnacle A/D converter was purchased and the software was installed. This allows video from the camera to be streamed through an SD Component cable using off the shelf cabling.</a:t>
            </a:r>
          </a:p>
          <a:p>
            <a:endParaRPr lang="en-US" sz="1800" b="1" dirty="0"/>
          </a:p>
          <a:p>
            <a:r>
              <a:rPr lang="en-US" sz="1800" b="1" dirty="0" smtClean="0"/>
              <a:t>This produces a Standard Definition signal, usable by the streaming system.</a:t>
            </a:r>
          </a:p>
          <a:p>
            <a:endParaRPr lang="en-US" sz="1800" b="1" dirty="0"/>
          </a:p>
          <a:p>
            <a:r>
              <a:rPr lang="en-US" sz="1800" b="1" dirty="0" smtClean="0"/>
              <a:t>A second cable captures sound from the camera and sends it to the streaming computer.</a:t>
            </a:r>
            <a:endParaRPr lang="en-US" sz="1800" b="1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057400"/>
            <a:ext cx="2249619" cy="2737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C:\Users\mstewart\AppData\Local\Microsoft\Windows\Temporary Internet Files\Content.IE5\5TUOFF61\MC90004816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550" y="4316413"/>
            <a:ext cx="2771112" cy="200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mstewart\AppData\Local\Microsoft\Windows\Temporary Internet Files\Content.IE5\QLV754EC\MC900329940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84895">
            <a:off x="5503400" y="2647857"/>
            <a:ext cx="1246360" cy="1807675"/>
          </a:xfrm>
          <a:prstGeom prst="rect">
            <a:avLst/>
          </a:prstGeom>
          <a:noFill/>
          <a:scene3d>
            <a:camera prst="orthographicFront">
              <a:rot lat="1080000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Callout 5"/>
          <p:cNvSpPr/>
          <p:nvPr/>
        </p:nvSpPr>
        <p:spPr>
          <a:xfrm>
            <a:off x="4648200" y="3352800"/>
            <a:ext cx="1295096" cy="656094"/>
          </a:xfrm>
          <a:prstGeom prst="rightArrow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Sound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Left Arrow Callout 6"/>
          <p:cNvSpPr/>
          <p:nvPr/>
        </p:nvSpPr>
        <p:spPr>
          <a:xfrm>
            <a:off x="6934200" y="4976812"/>
            <a:ext cx="1767336" cy="685800"/>
          </a:xfrm>
          <a:prstGeom prst="leftArrow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Video</a:t>
            </a:r>
            <a:endParaRPr lang="en-US" dirty="0"/>
          </a:p>
        </p:txBody>
      </p:sp>
      <p:pic>
        <p:nvPicPr>
          <p:cNvPr id="5128" name="Picture 8" descr="C:\Users\mstewart\AppData\Local\Microsoft\Windows\Temporary Internet Files\Content.IE5\5TUOFF61\MP900446831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36412" y="4910145"/>
            <a:ext cx="1434108" cy="190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own Arrow Callout 7"/>
          <p:cNvSpPr/>
          <p:nvPr/>
        </p:nvSpPr>
        <p:spPr>
          <a:xfrm>
            <a:off x="2399381" y="4513740"/>
            <a:ext cx="1805651" cy="738166"/>
          </a:xfrm>
          <a:prstGeom prst="downArrow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To  Internet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98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42"/>
    </mc:Choice>
    <mc:Fallback>
      <p:transition spd="slow" advTm="48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04800"/>
            <a:ext cx="6019800" cy="5969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Current Difficulties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14400"/>
            <a:ext cx="6934200" cy="5715000"/>
          </a:xfrm>
        </p:spPr>
        <p:txBody>
          <a:bodyPr>
            <a:normAutofit/>
          </a:bodyPr>
          <a:lstStyle/>
          <a:p>
            <a:endParaRPr lang="en-US" sz="1800" b="1" dirty="0" smtClean="0">
              <a:latin typeface="Lucida Sans" pitchFamily="34" charset="0"/>
            </a:endParaRPr>
          </a:p>
          <a:p>
            <a:endParaRPr lang="en-US" sz="1800" b="1" dirty="0">
              <a:latin typeface="Lucida Sans" pitchFamily="34" charset="0"/>
            </a:endParaRPr>
          </a:p>
          <a:p>
            <a:r>
              <a:rPr lang="en-US" sz="1800" b="1" dirty="0" smtClean="0">
                <a:latin typeface="Lucida Sans" pitchFamily="34" charset="0"/>
              </a:rPr>
              <a:t>Camera has two audio channels – left and right.</a:t>
            </a:r>
          </a:p>
          <a:p>
            <a:endParaRPr lang="en-US" sz="1800" b="1" dirty="0" smtClean="0">
              <a:latin typeface="Lucida Sans" pitchFamily="34" charset="0"/>
            </a:endParaRPr>
          </a:p>
          <a:p>
            <a:endParaRPr lang="en-US" sz="1800" b="1" dirty="0" smtClean="0">
              <a:latin typeface="Lucida Sans" pitchFamily="34" charset="0"/>
            </a:endParaRPr>
          </a:p>
          <a:p>
            <a:r>
              <a:rPr lang="en-US" sz="1800" b="1" dirty="0" smtClean="0">
                <a:latin typeface="Lucida Sans" pitchFamily="34" charset="0"/>
              </a:rPr>
              <a:t>Expression </a:t>
            </a:r>
            <a:r>
              <a:rPr lang="en-US" sz="1800" b="1" dirty="0" smtClean="0">
                <a:latin typeface="Lucida Sans" pitchFamily="34" charset="0"/>
              </a:rPr>
              <a:t>Encoder 4 [free] has very crude editing </a:t>
            </a:r>
            <a:r>
              <a:rPr lang="en-US" sz="1800" b="1" dirty="0" smtClean="0">
                <a:latin typeface="Lucida Sans" pitchFamily="34" charset="0"/>
              </a:rPr>
              <a:t>capabilities.</a:t>
            </a:r>
            <a:endParaRPr lang="en-US" sz="1800" b="1" dirty="0" smtClean="0">
              <a:latin typeface="Lucida Sans" pitchFamily="34" charset="0"/>
            </a:endParaRPr>
          </a:p>
          <a:p>
            <a:endParaRPr lang="en-US" sz="1800" b="1" dirty="0" smtClean="0">
              <a:latin typeface="Lucida Sans" pitchFamily="34" charset="0"/>
            </a:endParaRPr>
          </a:p>
          <a:p>
            <a:endParaRPr lang="en-US" sz="1800" b="1" dirty="0">
              <a:latin typeface="Lucida Sans" pitchFamily="34" charset="0"/>
            </a:endParaRPr>
          </a:p>
          <a:p>
            <a:r>
              <a:rPr lang="en-US" sz="1800" b="1" dirty="0" smtClean="0">
                <a:latin typeface="Lucida Sans" pitchFamily="34" charset="0"/>
              </a:rPr>
              <a:t>Pinnacle Studio has </a:t>
            </a:r>
            <a:r>
              <a:rPr lang="en-US" sz="1800" b="1" dirty="0" smtClean="0">
                <a:latin typeface="Lucida Sans" pitchFamily="34" charset="0"/>
              </a:rPr>
              <a:t>long </a:t>
            </a:r>
            <a:r>
              <a:rPr lang="en-US" sz="1800" b="1" dirty="0" smtClean="0">
                <a:latin typeface="Lucida Sans" pitchFamily="34" charset="0"/>
              </a:rPr>
              <a:t>render times [x3-x4]</a:t>
            </a:r>
          </a:p>
          <a:p>
            <a:endParaRPr lang="en-US" sz="1800" b="1" dirty="0" smtClean="0">
              <a:latin typeface="Lucida Sans" pitchFamily="34" charset="0"/>
            </a:endParaRPr>
          </a:p>
          <a:p>
            <a:endParaRPr lang="en-US" sz="1800" b="1" dirty="0">
              <a:latin typeface="Lucida Sans" pitchFamily="34" charset="0"/>
            </a:endParaRPr>
          </a:p>
          <a:p>
            <a:r>
              <a:rPr lang="en-US" sz="1800" b="1" dirty="0" smtClean="0">
                <a:latin typeface="Lucida Sans" pitchFamily="34" charset="0"/>
              </a:rPr>
              <a:t>The Pinnacle A/D converter is not properly installed</a:t>
            </a:r>
          </a:p>
          <a:p>
            <a:endParaRPr lang="en-US" sz="1800" b="1" dirty="0">
              <a:latin typeface="Lucida Sans" pitchFamily="34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681" y="1981200"/>
            <a:ext cx="2249619" cy="2737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C:\Users\mstewart\AppData\Local\Microsoft\Windows\Temporary Internet Files\Content.IE5\X7JIFXTF\MC900299149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75" y="5018088"/>
            <a:ext cx="1797050" cy="103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4992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97"/>
    </mc:Choice>
    <mc:Fallback>
      <p:transition spd="slow" advTm="90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81000"/>
            <a:ext cx="7772400" cy="1470025"/>
          </a:xfrm>
        </p:spPr>
        <p:txBody>
          <a:bodyPr/>
          <a:lstStyle/>
          <a:p>
            <a:r>
              <a:rPr lang="en-US" b="1" u="sng" dirty="0" smtClean="0"/>
              <a:t>REMEMBER THE MANTRA</a:t>
            </a:r>
            <a:endParaRPr lang="en-US" b="1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447800"/>
            <a:ext cx="7772400" cy="41910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en-US" sz="36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4400" dirty="0" smtClean="0"/>
              <a:t>MICROSOFT</a:t>
            </a:r>
            <a:endParaRPr lang="en-US" sz="4400" dirty="0"/>
          </a:p>
          <a:p>
            <a:pPr marL="514350" indent="-514350">
              <a:buFont typeface="+mj-lt"/>
              <a:buAutoNum type="arabicPeriod"/>
            </a:pPr>
            <a:r>
              <a:rPr lang="en-US" sz="4400" dirty="0" smtClean="0"/>
              <a:t>CHEAP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400" dirty="0" smtClean="0"/>
              <a:t>GOOD</a:t>
            </a:r>
            <a:endParaRPr lang="en-US" sz="4400" dirty="0"/>
          </a:p>
        </p:txBody>
      </p:sp>
      <p:sp>
        <p:nvSpPr>
          <p:cNvPr id="4" name="Rectangle 3"/>
          <p:cNvSpPr/>
          <p:nvPr/>
        </p:nvSpPr>
        <p:spPr>
          <a:xfrm>
            <a:off x="1282701" y="4876800"/>
            <a:ext cx="67818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CHOOSE TWO</a:t>
            </a:r>
            <a:endParaRPr lang="en-US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1534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24"/>
    </mc:Choice>
    <mc:Fallback>
      <p:transition spd="slow" advTm="36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11.7|13.8|11.1|23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1.4|14.9|45.9|34.4|1.7|10.3|19.2|19.2|49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8|3.3|8|6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6|3.1|1.4|14.9|38.8|15.6|20.1|13.3|23.4|38.3|22.9|4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8|0.7|0.6|38.2|18.4|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.1|1.2|1.3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4|14.8|9.1|10.5|15.3|47.8|14.9|2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1.4|4.5|23.3|1.8|46.3|2.2|10.3|14.4|8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1.1|7.7|5.6|0.7|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3040</TotalTime>
  <Words>682</Words>
  <Application>Microsoft Office PowerPoint</Application>
  <PresentationFormat>On-screen Show (4:3)</PresentationFormat>
  <Paragraphs>111</Paragraphs>
  <Slides>13</Slides>
  <Notes>0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Video Equipment</vt:lpstr>
      <vt:lpstr>Definitions</vt:lpstr>
      <vt:lpstr>Video Data Flow</vt:lpstr>
      <vt:lpstr>Old System Failuer</vt:lpstr>
      <vt:lpstr>Old Camera Difficulties   1. Cables [Firewire requires an adapter card]  2. Recording Media [Mini DV is obsolete]  3. Converting from a tape to computer is resource intensive</vt:lpstr>
      <vt:lpstr>New Camera Plusses  </vt:lpstr>
      <vt:lpstr>Interim Solution</vt:lpstr>
      <vt:lpstr>Current Difficulties</vt:lpstr>
      <vt:lpstr>REMEMBER THE MANTRA</vt:lpstr>
      <vt:lpstr>Solution One: Record in single channel audio, convert to dual mono</vt:lpstr>
      <vt:lpstr>Solution Two: Fully install the Pinnacle A/D converter and software</vt:lpstr>
      <vt:lpstr>Solution Three: Buy HDMI A/D Converter</vt:lpstr>
      <vt:lpstr>Solution Four: Purchase used battery charger</vt:lpstr>
    </vt:vector>
  </TitlesOfParts>
  <Company>Ks Dept of Education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Video Equipment</dc:title>
  <dc:creator>Mstewart</dc:creator>
  <cp:lastModifiedBy>Nik Stewart</cp:lastModifiedBy>
  <cp:revision>40</cp:revision>
  <dcterms:created xsi:type="dcterms:W3CDTF">2011-01-04T16:04:30Z</dcterms:created>
  <dcterms:modified xsi:type="dcterms:W3CDTF">2011-01-07T19:02:53Z</dcterms:modified>
</cp:coreProperties>
</file>