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75" r:id="rId2"/>
    <p:sldId id="376" r:id="rId3"/>
    <p:sldId id="377" r:id="rId4"/>
    <p:sldId id="378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C4"/>
    <a:srgbClr val="FFFFFF"/>
    <a:srgbClr val="FFE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9645" autoAdjust="0"/>
  </p:normalViewPr>
  <p:slideViewPr>
    <p:cSldViewPr>
      <p:cViewPr>
        <p:scale>
          <a:sx n="90" d="100"/>
          <a:sy n="90" d="100"/>
        </p:scale>
        <p:origin x="-470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608"/>
    </p:cViewPr>
  </p:sorterViewPr>
  <p:notesViewPr>
    <p:cSldViewPr>
      <p:cViewPr varScale="1">
        <p:scale>
          <a:sx n="99" d="100"/>
          <a:sy n="99" d="100"/>
        </p:scale>
        <p:origin x="-2658" y="-10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7CB22-DD5A-44EC-92F2-53D8FC52139C}" type="datetimeFigureOut">
              <a:rPr lang="en-US" smtClean="0"/>
              <a:t>2/12/2015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C2FCB-D350-4F12-8557-0E5F135ABE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191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187B5B2-246F-4820-989E-2173A23E98CB}" type="datetimeFigureOut">
              <a:rPr lang="en-US" smtClean="0"/>
              <a:pPr/>
              <a:t>2/12/2015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871460A-E31A-46C7-BED3-31F6A470BA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5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88300">
              <a:srgbClr val="E1F0F8"/>
            </a:gs>
            <a:gs pos="0">
              <a:srgbClr val="0081C4"/>
            </a:gs>
            <a:gs pos="100000">
              <a:schemeClr val="tx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>
                <a:solidFill>
                  <a:srgbClr val="FFE098"/>
                </a:solidFill>
              </a:rPr>
              <a:pPr/>
              <a:t>2/12/2015</a:t>
            </a:fld>
            <a:endParaRPr lang="en-US" dirty="0">
              <a:solidFill>
                <a:srgbClr val="FFE09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srgbClr val="FFE09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811DB9B8-082D-49D0-8568-0E41828C2254}" type="slidenum">
              <a:rPr lang="en-US" smtClean="0">
                <a:solidFill>
                  <a:srgbClr val="FFE098"/>
                </a:solidFill>
              </a:rPr>
              <a:pPr/>
              <a:t>‹#›</a:t>
            </a:fld>
            <a:endParaRPr lang="en-US" dirty="0">
              <a:solidFill>
                <a:srgbClr val="FFE098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3895"/>
            <a:ext cx="2133784" cy="163387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5170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44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163879"/>
            <a:ext cx="2030648" cy="1554479"/>
          </a:xfrm>
          <a:prstGeom prst="rect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092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6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chemeClr val="accent2"/>
            </a:gs>
            <a:gs pos="58500">
              <a:schemeClr val="bg1"/>
            </a:gs>
            <a:gs pos="100000">
              <a:schemeClr val="tx2"/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811DB9B8-082D-49D0-8568-0E41828C22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3895"/>
            <a:ext cx="2133784" cy="163387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692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4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44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25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483179"/>
            <a:ext cx="2590800" cy="1983813"/>
          </a:xfrm>
          <a:prstGeom prst="rect">
            <a:avLst/>
          </a:prstGeom>
          <a:effectLst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49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60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  <a:alpha val="31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3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302" y="5334000"/>
            <a:ext cx="1831073" cy="1402080"/>
          </a:xfrm>
          <a:prstGeom prst="rect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2"/>
                </a:solidFill>
              </a:defRPr>
            </a:lvl1pPr>
          </a:lstStyle>
          <a:p>
            <a:fld id="{3DF0E6F6-5701-4A95-A410-D1C4669AB8AE}" type="datetimeFigureOut">
              <a:rPr lang="en-US" smtClean="0">
                <a:solidFill>
                  <a:srgbClr val="0081C4"/>
                </a:solidFill>
              </a:rPr>
              <a:pPr/>
              <a:t>2/12/2015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11DB9B8-082D-49D0-8568-0E41828C2254}" type="slidenum">
              <a:rPr lang="en-US" smtClean="0">
                <a:solidFill>
                  <a:srgbClr val="0081C4"/>
                </a:solidFill>
              </a:rPr>
              <a:pPr/>
              <a:t>‹#›</a:t>
            </a:fld>
            <a:endParaRPr lang="en-US" dirty="0">
              <a:solidFill>
                <a:srgbClr val="0081C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40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6"/>
        </a:buClr>
        <a:buSzPct val="95000"/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sde.org/" TargetMode="External"/><Relationship Id="rId2" Type="http://schemas.openxmlformats.org/officeDocument/2006/relationships/hyperlink" Target="http://dynamiclearningmaps.org/content/operational-test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ap_support@ku.edu" TargetMode="External"/><Relationship Id="rId5" Type="http://schemas.openxmlformats.org/officeDocument/2006/relationships/hyperlink" Target="mailto:KIDS@ksde.org" TargetMode="External"/><Relationship Id="rId4" Type="http://schemas.openxmlformats.org/officeDocument/2006/relationships/hyperlink" Target="http://ksassessments.org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mstephenson@ksde.org" TargetMode="External"/><Relationship Id="rId3" Type="http://schemas.openxmlformats.org/officeDocument/2006/relationships/hyperlink" Target="mailto:pfarrar@ksde.org" TargetMode="External"/><Relationship Id="rId7" Type="http://schemas.openxmlformats.org/officeDocument/2006/relationships/hyperlink" Target="mailto:dgifford@ksde.org" TargetMode="External"/><Relationship Id="rId2" Type="http://schemas.openxmlformats.org/officeDocument/2006/relationships/hyperlink" Target="mailto:dmatthews@ksde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krehbiel@ksde.org" TargetMode="External"/><Relationship Id="rId5" Type="http://schemas.openxmlformats.org/officeDocument/2006/relationships/hyperlink" Target="mailto:mfast@ksdel.org" TargetMode="External"/><Relationship Id="rId4" Type="http://schemas.openxmlformats.org/officeDocument/2006/relationships/hyperlink" Target="mailto:soertel@ksde.org" TargetMode="External"/><Relationship Id="rId9" Type="http://schemas.openxmlformats.org/officeDocument/2006/relationships/hyperlink" Target="mailto:ljones@ksd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Updates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TEST records and PNP’s need to be completed by February 13.  Tickets are expected to be available a week prior to the opening of the testing window.</a:t>
            </a:r>
          </a:p>
          <a:p>
            <a:r>
              <a:rPr lang="en-US" dirty="0"/>
              <a:t>Spring testing window:  March 9-May 15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tickets will be available at once.  For ELA and mathematics, section 1 must be completed before tickets for sections 2,3, and 4 will become active.</a:t>
            </a:r>
          </a:p>
          <a:p>
            <a:r>
              <a:rPr lang="en-US" dirty="0" smtClean="0"/>
              <a:t>MDPT tickets for grade 3-8 will be generated by TEST records for ELA; for grade 11 they will be generated by TEST records for history/government.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716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Updates and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teachers to have rosters for formative assessments, STCO records must be submitted.  STCO records will also be needed for KSDE/KITE to be able to provide teacher roster level reports of the results.</a:t>
            </a:r>
          </a:p>
          <a:p>
            <a:r>
              <a:rPr lang="en-US" dirty="0"/>
              <a:t>Dynamic Learning Maps ELA and mathematics window C is now open and closes March 6.  All </a:t>
            </a:r>
            <a:r>
              <a:rPr lang="en-US" dirty="0" err="1"/>
              <a:t>testlets</a:t>
            </a:r>
            <a:r>
              <a:rPr lang="en-US" dirty="0"/>
              <a:t> on required number of Essential Elements need to be completed by March 6.  The spring window for DLM opens March 16.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7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and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Dynamic Learning Maps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dynamiclearningmaps.org/content/operational-testing</a:t>
            </a:r>
            <a:r>
              <a:rPr lang="en-US" dirty="0" smtClean="0"/>
              <a:t>   Select Kansas from state dropdown menu.</a:t>
            </a:r>
          </a:p>
          <a:p>
            <a:r>
              <a:rPr lang="en-US" dirty="0"/>
              <a:t>KSDE  </a:t>
            </a:r>
            <a:r>
              <a:rPr lang="en-US" dirty="0">
                <a:hlinkClick r:id="rId3"/>
              </a:rPr>
              <a:t>http://www.ksde.org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 </a:t>
            </a:r>
            <a:r>
              <a:rPr lang="en-US" dirty="0"/>
              <a:t>S</a:t>
            </a:r>
            <a:r>
              <a:rPr lang="en-US" dirty="0" smtClean="0"/>
              <a:t>earch alphabetically.</a:t>
            </a:r>
          </a:p>
          <a:p>
            <a:r>
              <a:rPr lang="en-US" dirty="0" smtClean="0"/>
              <a:t>Kansas </a:t>
            </a:r>
            <a:r>
              <a:rPr lang="en-US" dirty="0"/>
              <a:t>Assessment Program  </a:t>
            </a:r>
            <a:r>
              <a:rPr lang="en-US" dirty="0">
                <a:hlinkClick r:id="rId4"/>
              </a:rPr>
              <a:t>http://ksassessments.org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News and updates</a:t>
            </a:r>
          </a:p>
          <a:p>
            <a:pPr lvl="1"/>
            <a:r>
              <a:rPr lang="en-US" dirty="0" smtClean="0"/>
              <a:t>KITE</a:t>
            </a:r>
          </a:p>
          <a:p>
            <a:pPr lvl="1"/>
            <a:r>
              <a:rPr lang="en-US" dirty="0" smtClean="0"/>
              <a:t>Documentation</a:t>
            </a:r>
          </a:p>
          <a:p>
            <a:r>
              <a:rPr lang="en-US" dirty="0" smtClean="0"/>
              <a:t>KIDS helpdesk, </a:t>
            </a:r>
            <a:r>
              <a:rPr lang="en-US" dirty="0" smtClean="0">
                <a:hlinkClick r:id="rId5"/>
              </a:rPr>
              <a:t>KIDS@ksde.org</a:t>
            </a:r>
            <a:r>
              <a:rPr lang="en-US" dirty="0" smtClean="0"/>
              <a:t>, 785-296-7935</a:t>
            </a:r>
          </a:p>
          <a:p>
            <a:r>
              <a:rPr lang="en-US" dirty="0" smtClean="0"/>
              <a:t>KITE helpdesk, </a:t>
            </a:r>
            <a:r>
              <a:rPr lang="en-US" dirty="0" smtClean="0">
                <a:hlinkClick r:id="rId6"/>
              </a:rPr>
              <a:t>kap_support@ku.edu</a:t>
            </a:r>
            <a:r>
              <a:rPr lang="en-US" dirty="0" smtClean="0"/>
              <a:t> , 855-277-9752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434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and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DLM:  Deb Matthews, </a:t>
            </a:r>
            <a:r>
              <a:rPr lang="en-US" sz="2000" dirty="0">
                <a:hlinkClick r:id="rId2"/>
              </a:rPr>
              <a:t>dmatthews@ksde.org</a:t>
            </a:r>
            <a:r>
              <a:rPr lang="en-US" sz="2000" dirty="0"/>
              <a:t>, 785-296-0916</a:t>
            </a:r>
          </a:p>
          <a:p>
            <a:r>
              <a:rPr lang="en-US" sz="2000" dirty="0"/>
              <a:t>KELPA-P and ELPA21:  Phyllis Farrar, </a:t>
            </a:r>
            <a:r>
              <a:rPr lang="en-US" sz="2000" dirty="0">
                <a:hlinkClick r:id="rId3"/>
              </a:rPr>
              <a:t>pfarrar@ksde.org</a:t>
            </a:r>
            <a:r>
              <a:rPr lang="en-US" sz="2000" dirty="0"/>
              <a:t> , </a:t>
            </a:r>
            <a:r>
              <a:rPr lang="en-US" sz="2000" dirty="0" smtClean="0"/>
              <a:t>785-296-1891</a:t>
            </a:r>
          </a:p>
          <a:p>
            <a:r>
              <a:rPr lang="en-US" sz="2000" dirty="0" smtClean="0"/>
              <a:t>ELA and MDPT:  Suzy Myers-Oertel, </a:t>
            </a:r>
            <a:r>
              <a:rPr lang="en-US" sz="2000" dirty="0" smtClean="0">
                <a:hlinkClick r:id="rId4"/>
              </a:rPr>
              <a:t>soertel@ksde.org</a:t>
            </a:r>
            <a:r>
              <a:rPr lang="en-US" sz="2000" dirty="0" smtClean="0"/>
              <a:t>, 785-296-5060</a:t>
            </a:r>
          </a:p>
          <a:p>
            <a:r>
              <a:rPr lang="en-US" sz="2000" dirty="0" smtClean="0"/>
              <a:t>Mathematics:  Melissa Fast, </a:t>
            </a:r>
            <a:r>
              <a:rPr lang="en-US" sz="2000" dirty="0" smtClean="0">
                <a:hlinkClick r:id="rId5"/>
              </a:rPr>
              <a:t>mfast@ksdel.org</a:t>
            </a:r>
            <a:r>
              <a:rPr lang="en-US" sz="2000" dirty="0" smtClean="0"/>
              <a:t>,  785-296-3486</a:t>
            </a:r>
          </a:p>
          <a:p>
            <a:r>
              <a:rPr lang="en-US" sz="2000" dirty="0" smtClean="0"/>
              <a:t>Science:  Matt Krehbiel, </a:t>
            </a:r>
            <a:r>
              <a:rPr lang="en-US" sz="2000" dirty="0" smtClean="0">
                <a:hlinkClick r:id="rId6"/>
              </a:rPr>
              <a:t>mkrehbiel@ksde.org</a:t>
            </a:r>
            <a:r>
              <a:rPr lang="en-US" sz="2000" dirty="0" smtClean="0"/>
              <a:t> , 785-296-8108</a:t>
            </a:r>
            <a:endParaRPr lang="en-US" dirty="0" smtClean="0"/>
          </a:p>
          <a:p>
            <a:r>
              <a:rPr lang="en-US" sz="2000" dirty="0" smtClean="0"/>
              <a:t>History/government:  Don Gifford, </a:t>
            </a:r>
            <a:r>
              <a:rPr lang="en-US" sz="2000" dirty="0" smtClean="0">
                <a:hlinkClick r:id="rId7"/>
              </a:rPr>
              <a:t>dgifford@ksde.org</a:t>
            </a:r>
            <a:r>
              <a:rPr lang="en-US" sz="2000" dirty="0" smtClean="0"/>
              <a:t> , 785-296-3892</a:t>
            </a:r>
          </a:p>
          <a:p>
            <a:r>
              <a:rPr lang="en-US" sz="2000" dirty="0" smtClean="0"/>
              <a:t>Assessments:  Mark Stephenson, </a:t>
            </a:r>
            <a:r>
              <a:rPr lang="en-US" sz="2000" dirty="0" smtClean="0">
                <a:hlinkClick r:id="rId8"/>
              </a:rPr>
              <a:t>mstephenson@ksde.org</a:t>
            </a:r>
            <a:r>
              <a:rPr lang="en-US" sz="2000" dirty="0" smtClean="0"/>
              <a:t> , 785-296-3379</a:t>
            </a:r>
          </a:p>
          <a:p>
            <a:r>
              <a:rPr lang="en-US" sz="2000" dirty="0" smtClean="0"/>
              <a:t>Assessments:  Lee Jones, </a:t>
            </a:r>
            <a:r>
              <a:rPr lang="en-US" sz="2000" dirty="0" smtClean="0">
                <a:hlinkClick r:id="rId9"/>
              </a:rPr>
              <a:t>ljones@ksde.org</a:t>
            </a:r>
            <a:r>
              <a:rPr lang="en-US" sz="2000" dirty="0" smtClean="0"/>
              <a:t>, 785-296-4349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913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KSDE Template">
      <a:dk1>
        <a:srgbClr val="2F2B20"/>
      </a:dk1>
      <a:lt1>
        <a:srgbClr val="FFFFFF"/>
      </a:lt1>
      <a:dk2>
        <a:srgbClr val="0081C4"/>
      </a:dk2>
      <a:lt2>
        <a:srgbClr val="FFE098"/>
      </a:lt2>
      <a:accent1>
        <a:srgbClr val="FFAE37"/>
      </a:accent1>
      <a:accent2>
        <a:srgbClr val="75D1FF"/>
      </a:accent2>
      <a:accent3>
        <a:srgbClr val="FFE098"/>
      </a:accent3>
      <a:accent4>
        <a:srgbClr val="FFD08B"/>
      </a:accent4>
      <a:accent5>
        <a:srgbClr val="C89F5D"/>
      </a:accent5>
      <a:accent6>
        <a:srgbClr val="B1A089"/>
      </a:accent6>
      <a:hlink>
        <a:srgbClr val="0081C4"/>
      </a:hlink>
      <a:folHlink>
        <a:srgbClr val="004568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11172</TotalTime>
  <Words>298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Decatur</vt:lpstr>
      <vt:lpstr>Assessment Updates and Reminders</vt:lpstr>
      <vt:lpstr>Assessment Updates and Reminders</vt:lpstr>
      <vt:lpstr>Resources and Contacts</vt:lpstr>
      <vt:lpstr>Resources and Contacts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</dc:creator>
  <cp:lastModifiedBy>Kent Reed</cp:lastModifiedBy>
  <cp:revision>325</cp:revision>
  <cp:lastPrinted>2014-09-15T14:10:47Z</cp:lastPrinted>
  <dcterms:created xsi:type="dcterms:W3CDTF">2010-04-25T22:05:09Z</dcterms:created>
  <dcterms:modified xsi:type="dcterms:W3CDTF">2015-02-12T13:45:57Z</dcterms:modified>
</cp:coreProperties>
</file>